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45706359" r:id="rId2"/>
    <p:sldId id="2145706357" r:id="rId3"/>
    <p:sldId id="2145706384" r:id="rId4"/>
    <p:sldId id="2145706379" r:id="rId5"/>
    <p:sldId id="2145706380" r:id="rId6"/>
    <p:sldId id="2145706376" r:id="rId7"/>
    <p:sldId id="2145706381" r:id="rId8"/>
    <p:sldId id="2145706391" r:id="rId9"/>
    <p:sldId id="2145706349" r:id="rId10"/>
    <p:sldId id="2145706386" r:id="rId11"/>
    <p:sldId id="2145706387" r:id="rId12"/>
    <p:sldId id="384" r:id="rId13"/>
    <p:sldId id="385" r:id="rId14"/>
    <p:sldId id="2145706350" r:id="rId15"/>
    <p:sldId id="2145706383" r:id="rId16"/>
    <p:sldId id="2145706311" r:id="rId17"/>
    <p:sldId id="2145706385" r:id="rId18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tersson.Post Kristina" initials="PK" lastIdx="1" clrIdx="0">
    <p:extLst>
      <p:ext uri="{19B8F6BF-5375-455C-9EA6-DF929625EA0E}">
        <p15:presenceInfo xmlns:p15="http://schemas.microsoft.com/office/powerpoint/2012/main" userId="S-1-5-21-1854288913-523436404-14044502-23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B652-BFE8-4A44-9232-8A38B19601C3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E09F5-56A9-4F77-807F-CEBB738286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6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30581-AAB3-6D16-E013-091BB8E7C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41D1A70-97D0-53D6-72D9-C9F6AE354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C539E8B-2800-E7AD-CE3B-598DB7584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Exempel på samverkan där staden och fastighetsägare samfinansierat upprustning av gator. Staden</a:t>
            </a:r>
            <a:r>
              <a:rPr lang="sv-SE" baseline="0" dirty="0"/>
              <a:t> gick in med halva kostnaden och fastighetsägarna andra halvan. Totalt ca 100 mkr i innerstaden</a:t>
            </a:r>
          </a:p>
          <a:p>
            <a:r>
              <a:rPr lang="sv-SE" baseline="0" dirty="0"/>
              <a:t>Före- och efterbilder.</a:t>
            </a:r>
          </a:p>
          <a:p>
            <a:endParaRPr lang="sv-SE" baseline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A8E7EB0-D3FE-0F40-005B-E5692A8633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C1477-628B-4CBD-8C78-09417BAF1DAA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10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0A428-D292-AA0E-404C-EEFBA5380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0DF5C4A-3E23-19A8-E800-02AE4B064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F899F7F-5AF6-2B8F-5506-52E2118CD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Exempel på samverkan där staden och fastighetsägare samfinansierat upprustning av gator. Staden</a:t>
            </a:r>
            <a:r>
              <a:rPr lang="sv-SE" baseline="0" dirty="0"/>
              <a:t> gick in med halva kostnaden och fastighetsägarna andra halvan. Totalt ca 100 mkr i innerstaden</a:t>
            </a:r>
          </a:p>
          <a:p>
            <a:r>
              <a:rPr lang="sv-SE" baseline="0" dirty="0"/>
              <a:t>Före- och efterbilder.</a:t>
            </a:r>
          </a:p>
          <a:p>
            <a:endParaRPr lang="sv-SE" baseline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5ADC6DE-7286-7DDE-AED7-769171B7F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C1477-628B-4CBD-8C78-09417BAF1DAA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56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7FA3-657E-20EB-96A0-7F1E4F2FB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D288007-C5CA-6C08-8851-B8F0B78B4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220A050-5DBA-D673-94ED-829A5F16C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Exempel på samverkan där staden och fastighetsägare samfinansierat upprustning av gator. Staden</a:t>
            </a:r>
            <a:r>
              <a:rPr lang="sv-SE" baseline="0" dirty="0"/>
              <a:t> gick in med halva kostnaden och fastighetsägarna andra halvan. Totalt ca 100 mkr i innerstaden</a:t>
            </a:r>
          </a:p>
          <a:p>
            <a:r>
              <a:rPr lang="sv-SE" baseline="0" dirty="0"/>
              <a:t>Före- och efterbilder.</a:t>
            </a:r>
          </a:p>
          <a:p>
            <a:endParaRPr lang="sv-SE" baseline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1F8CE81-A669-31C5-7C37-F76B9D65C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C1477-628B-4CBD-8C78-09417BAF1DAA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99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Exempel på samverkan där staden och fastighetsägare samfinansierat upprustning av gator. Staden</a:t>
            </a:r>
            <a:r>
              <a:rPr lang="sv-SE" baseline="0" dirty="0"/>
              <a:t> gick in med halva kostnaden och fastighetsägarna andra halvan. Totalt ca 100 mkr i innerstaden</a:t>
            </a:r>
          </a:p>
          <a:p>
            <a:r>
              <a:rPr lang="sv-SE" baseline="0" dirty="0"/>
              <a:t>Före- och efterbilder.</a:t>
            </a:r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C1477-628B-4CBD-8C78-09417BAF1DAA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30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970E8-606E-544E-9196-A0321FFF4315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201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FDBD5-75F4-D5E7-8B84-477C0360B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CB47DF0-4EDF-4AA1-A77A-79983B487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65459B7-5116-E565-43FD-32C2DCB1C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F73BFDB-5893-5C37-F596-B2BC8FECF6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970E8-606E-544E-9196-A0321FFF4315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01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C9970-18EF-C0F2-A253-1541DC6AF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FCB3B56-E514-D638-6499-2955501C7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D302535-04F2-02BF-BC9A-4CC826A6A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ED767C7-C2E7-7AA9-3007-65CACE009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970E8-606E-544E-9196-A0321FFF4315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42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E09F5-56A9-4F77-807F-CEBB738286A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23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83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474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94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Rubrik </a:t>
            </a:r>
            <a:r>
              <a:rPr lang="sv-SE" dirty="0" err="1"/>
              <a:t>rubrik</a:t>
            </a:r>
            <a:r>
              <a:rPr lang="sv-SE" dirty="0"/>
              <a:t> </a:t>
            </a:r>
            <a:r>
              <a:rPr lang="sv-SE" dirty="0" err="1"/>
              <a:t>rubrik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CB980A4-8073-2E47-BD49-CDC58DACAC2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HÅLLBAR STAD – ÖPPEN FÖR VÄRLDEN </a:t>
            </a:r>
            <a:endParaRPr lang="en-GB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6000" y="1440000"/>
            <a:ext cx="10971464" cy="4694400"/>
          </a:xfrm>
        </p:spPr>
        <p:txBody>
          <a:bodyPr/>
          <a:lstStyle/>
          <a:p>
            <a:pPr lvl="0"/>
            <a:r>
              <a:rPr lang="en-US" dirty="0"/>
              <a:t>Text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endParaRPr lang="en-US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535534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23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23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827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26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819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14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32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43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42D78-BA8B-4979-8971-00FE83963DC1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C5F-EF43-488E-B3D8-A2EDC6D55CD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0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piration">
            <a:extLst>
              <a:ext uri="{FF2B5EF4-FFF2-40B4-BE49-F238E27FC236}">
                <a16:creationId xmlns:a16="http://schemas.microsoft.com/office/drawing/2014/main" id="{47CD5AB9-BD98-A269-19E9-BFD25EE78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0" y="0"/>
            <a:ext cx="11859671" cy="679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21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6E783-A5F5-9BC0-5BF2-E77A0B55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70A807-A0A7-60BC-F7E7-C1D3966B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9" y="452397"/>
            <a:ext cx="6738937" cy="693738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b="1" dirty="0">
                <a:latin typeface="+mn-lt"/>
              </a:rPr>
              <a:t>Brunnsparken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55826B9-61A7-F3BD-2256-B8B2E8BC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5174"/>
            <a:ext cx="8037814" cy="45112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70088B-6FCA-554C-1BD3-9A3F935E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43" y="1625174"/>
            <a:ext cx="5306458" cy="451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4329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D5CF4-A6A2-7DE5-81FB-F910BAC89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8E432C-3A1B-3C2E-5A8E-9A22F115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17" y="375280"/>
            <a:ext cx="6738937" cy="693738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b="1" dirty="0">
                <a:latin typeface="+mn-lt"/>
              </a:rPr>
              <a:t>Bältespännarparken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6A2DBC5-46E6-C945-D81F-3F5FEFF5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724"/>
            <a:ext cx="12192000" cy="32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1843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46289" y="452397"/>
            <a:ext cx="6738937" cy="693738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b="1" dirty="0">
                <a:latin typeface="+mn-lt"/>
              </a:rPr>
              <a:t>Drottninggatan/Kyrkogatan</a:t>
            </a:r>
          </a:p>
        </p:txBody>
      </p:sp>
      <p:pic>
        <p:nvPicPr>
          <p:cNvPr id="7" name="Bildobjekt 6" descr="Kyrkogatan 006.jpg"/>
          <p:cNvPicPr>
            <a:picLocks noChangeAspect="1"/>
          </p:cNvPicPr>
          <p:nvPr/>
        </p:nvPicPr>
        <p:blipFill>
          <a:blip r:embed="rId3"/>
          <a:srcRect r="2738" b="5737"/>
          <a:stretch>
            <a:fillRect/>
          </a:stretch>
        </p:blipFill>
        <p:spPr>
          <a:xfrm>
            <a:off x="-2" y="1722787"/>
            <a:ext cx="6059717" cy="4404636"/>
          </a:xfrm>
          <a:prstGeom prst="rect">
            <a:avLst/>
          </a:prstGeom>
        </p:spPr>
      </p:pic>
      <p:pic>
        <p:nvPicPr>
          <p:cNvPr id="9" name="Picture 7" descr="Kungsportsplatsen080505 005"/>
          <p:cNvPicPr>
            <a:picLocks noChangeAspect="1" noChangeArrowheads="1"/>
          </p:cNvPicPr>
          <p:nvPr/>
        </p:nvPicPr>
        <p:blipFill>
          <a:blip r:embed="rId4"/>
          <a:srcRect r="3757" b="4931"/>
          <a:stretch>
            <a:fillRect/>
          </a:stretch>
        </p:blipFill>
        <p:spPr bwMode="auto">
          <a:xfrm>
            <a:off x="6247161" y="1722787"/>
            <a:ext cx="5944839" cy="4404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41665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46289" y="444446"/>
            <a:ext cx="7150721" cy="693738"/>
          </a:xfrm>
        </p:spPr>
        <p:txBody>
          <a:bodyPr>
            <a:noAutofit/>
          </a:bodyPr>
          <a:lstStyle/>
          <a:p>
            <a:r>
              <a:rPr lang="sv-SE" b="1" dirty="0">
                <a:latin typeface="+mn-lt"/>
              </a:rPr>
              <a:t>Kungsportsplatsen</a:t>
            </a:r>
          </a:p>
        </p:txBody>
      </p:sp>
      <p:pic>
        <p:nvPicPr>
          <p:cNvPr id="14" name="Bildobjekt 13" descr="P0004308.JPG"/>
          <p:cNvPicPr>
            <a:picLocks noChangeAspect="1"/>
          </p:cNvPicPr>
          <p:nvPr/>
        </p:nvPicPr>
        <p:blipFill>
          <a:blip r:embed="rId3"/>
          <a:srcRect r="5505"/>
          <a:stretch>
            <a:fillRect/>
          </a:stretch>
        </p:blipFill>
        <p:spPr>
          <a:xfrm>
            <a:off x="0" y="1533928"/>
            <a:ext cx="6047746" cy="4395532"/>
          </a:xfrm>
          <a:prstGeom prst="rect">
            <a:avLst/>
          </a:prstGeom>
        </p:spPr>
      </p:pic>
      <p:pic>
        <p:nvPicPr>
          <p:cNvPr id="15" name="Picture 10" descr="IMG_0128"/>
          <p:cNvPicPr>
            <a:picLocks noChangeAspect="1" noChangeArrowheads="1"/>
          </p:cNvPicPr>
          <p:nvPr/>
        </p:nvPicPr>
        <p:blipFill>
          <a:blip r:embed="rId4" cstate="print"/>
          <a:srcRect r="7407" b="8538"/>
          <a:stretch>
            <a:fillRect/>
          </a:stretch>
        </p:blipFill>
        <p:spPr bwMode="auto">
          <a:xfrm>
            <a:off x="6223230" y="1533928"/>
            <a:ext cx="5932555" cy="4395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52284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DBC65-1F3F-403C-1B1B-4BE0E3AD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0D8D37-191A-E645-6F93-EAB94D58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9" y="444446"/>
            <a:ext cx="7150721" cy="693738"/>
          </a:xfrm>
        </p:spPr>
        <p:txBody>
          <a:bodyPr>
            <a:noAutofit/>
          </a:bodyPr>
          <a:lstStyle/>
          <a:p>
            <a:r>
              <a:rPr lang="sv-SE" b="1" dirty="0">
                <a:latin typeface="+mn-lt"/>
              </a:rPr>
              <a:t>Domkyrkoplan</a:t>
            </a:r>
          </a:p>
        </p:txBody>
      </p:sp>
      <p:pic>
        <p:nvPicPr>
          <p:cNvPr id="18" name="Bildobjekt 17" descr="IMG_0116.JPG">
            <a:extLst>
              <a:ext uri="{FF2B5EF4-FFF2-40B4-BE49-F238E27FC236}">
                <a16:creationId xmlns:a16="http://schemas.microsoft.com/office/drawing/2014/main" id="{3FD7CE3C-30A5-2B90-95E9-80F81BA3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5537"/>
            <a:ext cx="6038352" cy="4528764"/>
          </a:xfrm>
          <a:prstGeom prst="rect">
            <a:avLst/>
          </a:prstGeom>
        </p:spPr>
      </p:pic>
      <p:pic>
        <p:nvPicPr>
          <p:cNvPr id="19" name="Bildobjekt 18" descr="DSC_0372.jpg">
            <a:extLst>
              <a:ext uri="{FF2B5EF4-FFF2-40B4-BE49-F238E27FC236}">
                <a16:creationId xmlns:a16="http://schemas.microsoft.com/office/drawing/2014/main" id="{B062C13E-C05C-90C5-6F41-A4208203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370"/>
          <a:stretch>
            <a:fillRect/>
          </a:stretch>
        </p:blipFill>
        <p:spPr>
          <a:xfrm>
            <a:off x="6235338" y="1485537"/>
            <a:ext cx="5923343" cy="45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5264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80693-E2A8-DEA4-5A87-043CD421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A89F3F-0F35-F311-CC8F-84EA6539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9" y="444446"/>
            <a:ext cx="7150721" cy="693738"/>
          </a:xfrm>
        </p:spPr>
        <p:txBody>
          <a:bodyPr>
            <a:noAutofit/>
          </a:bodyPr>
          <a:lstStyle/>
          <a:p>
            <a:r>
              <a:rPr lang="sv-SE" b="1" dirty="0">
                <a:latin typeface="+mn-lt"/>
              </a:rPr>
              <a:t>Vårväderstorget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817FBD0-0CB2-DE1C-5B2E-3661ECCD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100"/>
            <a:ext cx="6347731" cy="424028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EBF34E7-E016-207C-0781-4F232167E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008" y="1802421"/>
            <a:ext cx="5799992" cy="431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518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1BFD91B-D86B-8890-DC6F-7141216E7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262" y="1506062"/>
            <a:ext cx="7083987" cy="4659549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22EA25CF-72B2-A8FB-47C9-D6F4C391CD12}"/>
              </a:ext>
            </a:extLst>
          </p:cNvPr>
          <p:cNvSpPr txBox="1">
            <a:spLocks/>
          </p:cNvSpPr>
          <p:nvPr/>
        </p:nvSpPr>
        <p:spPr>
          <a:xfrm>
            <a:off x="0" y="1484076"/>
            <a:ext cx="5108012" cy="19449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>
                <a:latin typeface="+mn-lt"/>
              </a:rPr>
              <a:t>Hur levde du för 25 år sedan?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>
                <a:latin typeface="+mn-lt"/>
              </a:rPr>
              <a:t>Vilka förändringar ser vi på kort och lång sikt?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b="1">
                <a:latin typeface="+mn-lt"/>
              </a:rPr>
              <a:t>Vad ska vi tänka på redan nu? </a:t>
            </a:r>
            <a:endParaRPr lang="sv-SE" sz="2800" b="1" dirty="0">
              <a:latin typeface="+mn-lt"/>
            </a:endParaRPr>
          </a:p>
        </p:txBody>
      </p:sp>
      <p:pic>
        <p:nvPicPr>
          <p:cNvPr id="5" name="Bildobjekt 4" descr="En bild som visar text, cirkel, logotyp, Teckensnitt&#10;&#10;AI-genererat innehåll kan vara felaktigt.">
            <a:extLst>
              <a:ext uri="{FF2B5EF4-FFF2-40B4-BE49-F238E27FC236}">
                <a16:creationId xmlns:a16="http://schemas.microsoft.com/office/drawing/2014/main" id="{A888A59A-532B-4BE5-D2B8-8F6C500BD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55" y="3692841"/>
            <a:ext cx="2502244" cy="217125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57866995-4AC5-2972-1A5F-E2CD17850DA5}"/>
              </a:ext>
            </a:extLst>
          </p:cNvPr>
          <p:cNvSpPr txBox="1">
            <a:spLocks/>
          </p:cNvSpPr>
          <p:nvPr/>
        </p:nvSpPr>
        <p:spPr>
          <a:xfrm>
            <a:off x="371475" y="335993"/>
            <a:ext cx="12287249" cy="884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1">
                <a:latin typeface="+mn-lt"/>
              </a:rPr>
              <a:t>Stadskärnans funktion för hållbar tillväxt år 2050</a:t>
            </a:r>
          </a:p>
          <a:p>
            <a:endParaRPr lang="sv-SE" b="1" dirty="0">
              <a:latin typeface="+mn-l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01C4C33-DC33-8479-F0B3-025B6F60F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808" y="4875585"/>
            <a:ext cx="1885695" cy="129002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68804C8-0B02-2482-CF45-FB6157ED7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230" y="3318178"/>
            <a:ext cx="1636810" cy="14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F2AB304-0F54-95C4-C0DE-D6884CD88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8" y="0"/>
            <a:ext cx="9977155" cy="67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36D59-1B62-97C2-00AB-0D5A785D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A2671CB8-882A-EBF8-61AD-0282A6D37C78}"/>
              </a:ext>
            </a:extLst>
          </p:cNvPr>
          <p:cNvSpPr txBox="1">
            <a:spLocks/>
          </p:cNvSpPr>
          <p:nvPr/>
        </p:nvSpPr>
        <p:spPr bwMode="auto">
          <a:xfrm>
            <a:off x="244444" y="105508"/>
            <a:ext cx="8820568" cy="63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altLang="sv-SE" b="1" dirty="0"/>
          </a:p>
          <a:p>
            <a:endParaRPr lang="sv-SE" altLang="sv-SE" dirty="0"/>
          </a:p>
          <a:p>
            <a:r>
              <a:rPr lang="sv-SE" altLang="sv-SE" dirty="0"/>
              <a:t>Så mycket mer än bara handel. </a:t>
            </a:r>
          </a:p>
          <a:p>
            <a:r>
              <a:rPr lang="sv-SE" altLang="sv-SE" dirty="0"/>
              <a:t>För alla invånare och besökare 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62E3C113-7268-529C-AEEC-8CF0DF06FF39}"/>
              </a:ext>
            </a:extLst>
          </p:cNvPr>
          <p:cNvSpPr txBox="1">
            <a:spLocks/>
          </p:cNvSpPr>
          <p:nvPr/>
        </p:nvSpPr>
        <p:spPr bwMode="auto">
          <a:xfrm>
            <a:off x="244444" y="105508"/>
            <a:ext cx="12414281" cy="7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altLang="sv-SE" dirty="0"/>
              <a:t>Utbud   	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943D0D1-A347-0FEE-D08F-C0089A0DA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2794"/>
            <a:ext cx="4927235" cy="214535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AF65506-0E8F-7944-0088-464F8CB6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91447"/>
            <a:ext cx="5213631" cy="235134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CB71DEA-31F2-ED20-C452-1DA0BA322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876" y="2091447"/>
            <a:ext cx="3420610" cy="4496698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83B1A50-2428-1D7A-2F4E-4965576A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486" y="2108020"/>
            <a:ext cx="4014514" cy="219816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9E5CE30-2637-90DB-A02A-0BE8AAB86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638" y="4132791"/>
            <a:ext cx="4066209" cy="24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2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9FDCB-0F64-A8E3-030D-530CCF5F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ADE38E1D-F1EF-38AE-1EFA-7CA4A90B59A7}"/>
              </a:ext>
            </a:extLst>
          </p:cNvPr>
          <p:cNvSpPr txBox="1">
            <a:spLocks/>
          </p:cNvSpPr>
          <p:nvPr/>
        </p:nvSpPr>
        <p:spPr bwMode="auto">
          <a:xfrm>
            <a:off x="358744" y="298939"/>
            <a:ext cx="2384456" cy="108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altLang="sv-SE" b="1" dirty="0"/>
          </a:p>
          <a:p>
            <a:endParaRPr lang="sv-SE" alt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73286204-F95A-0941-A993-E48BB7D1E93E}"/>
              </a:ext>
            </a:extLst>
          </p:cNvPr>
          <p:cNvSpPr txBox="1">
            <a:spLocks/>
          </p:cNvSpPr>
          <p:nvPr/>
        </p:nvSpPr>
        <p:spPr bwMode="auto">
          <a:xfrm>
            <a:off x="244444" y="105508"/>
            <a:ext cx="12414281" cy="7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altLang="sv-SE" dirty="0"/>
              <a:t>Utbud   	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334DADC-1295-4BC7-ACEC-66CFFC26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24" y="1098778"/>
            <a:ext cx="6184990" cy="330940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CB0D4AF-FE03-0D46-4F97-5407CE3FE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1393"/>
            <a:ext cx="4735122" cy="31903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C2845EA-C144-DC2C-6C46-609BC4FE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15" y="3809713"/>
            <a:ext cx="5981103" cy="336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639EDC1-AECC-97F3-F48B-4AA630100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848" y="1098778"/>
            <a:ext cx="4477870" cy="29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4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4581-FDD5-AF2C-267F-56947544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0FE2200C-004D-0E08-C467-043D34DEC90A}"/>
              </a:ext>
            </a:extLst>
          </p:cNvPr>
          <p:cNvSpPr txBox="1">
            <a:spLocks/>
          </p:cNvSpPr>
          <p:nvPr/>
        </p:nvSpPr>
        <p:spPr bwMode="auto">
          <a:xfrm>
            <a:off x="108642" y="440450"/>
            <a:ext cx="8820568" cy="63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altLang="sv-SE" b="1" dirty="0"/>
          </a:p>
          <a:p>
            <a:r>
              <a:rPr lang="sv-SE" altLang="sv-SE" dirty="0"/>
              <a:t>Stadskärnan är invånarnas gemensamma vardagsrum </a:t>
            </a:r>
          </a:p>
          <a:p>
            <a:r>
              <a:rPr lang="sv-SE" altLang="sv-SE" dirty="0"/>
              <a:t>Arena för inkludering integration och gemenskap </a:t>
            </a:r>
          </a:p>
          <a:p>
            <a:endParaRPr lang="sv-SE" alt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7A28F1E4-1EB2-5AE3-DBBF-8237B9B3A418}"/>
              </a:ext>
            </a:extLst>
          </p:cNvPr>
          <p:cNvSpPr txBox="1">
            <a:spLocks/>
          </p:cNvSpPr>
          <p:nvPr/>
        </p:nvSpPr>
        <p:spPr bwMode="auto">
          <a:xfrm>
            <a:off x="244444" y="105508"/>
            <a:ext cx="12414281" cy="7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altLang="sv-SE" dirty="0"/>
              <a:t>Upplevelser  	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8767C65-5A79-14D9-23FC-1E53D5AB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34" y="2132492"/>
            <a:ext cx="10102224" cy="403091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B959A3E-BCB8-FE73-8B81-78B4F46FF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5947"/>
            <a:ext cx="5521570" cy="41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F3ED-CFAC-9F17-F868-8D6DFBCA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B12822D5-AEE2-77FF-31F8-476AA064D359}"/>
              </a:ext>
            </a:extLst>
          </p:cNvPr>
          <p:cNvSpPr txBox="1">
            <a:spLocks/>
          </p:cNvSpPr>
          <p:nvPr/>
        </p:nvSpPr>
        <p:spPr>
          <a:xfrm>
            <a:off x="1258167" y="326221"/>
            <a:ext cx="5409241" cy="814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latin typeface="+mj-lt"/>
                <a:ea typeface="+mj-ea"/>
                <a:cs typeface="+mj-cs"/>
              </a:rPr>
              <a:t>Upplevelser </a:t>
            </a:r>
          </a:p>
        </p:txBody>
      </p:sp>
      <p:pic>
        <p:nvPicPr>
          <p:cNvPr id="6" name="Bildobjekt 5" descr="En bild som visar utomhus, lekplats, klädsel, fotbeklädnader&#10;&#10;AI-genererat innehåll kan vara felaktigt.">
            <a:extLst>
              <a:ext uri="{FF2B5EF4-FFF2-40B4-BE49-F238E27FC236}">
                <a16:creationId xmlns:a16="http://schemas.microsoft.com/office/drawing/2014/main" id="{4EC55D09-23A2-08EA-FBE2-A10B1EB12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50" y="4103462"/>
            <a:ext cx="3133725" cy="2691448"/>
          </a:xfrm>
          <a:prstGeom prst="rect">
            <a:avLst/>
          </a:prstGeom>
        </p:spPr>
      </p:pic>
      <p:pic>
        <p:nvPicPr>
          <p:cNvPr id="8" name="Bildobjekt 7" descr="C:\Users\heol02\AppData\Local\Microsoft\Windows\Temporary Internet Files\Content.Word\20170708_170414.jpg">
            <a:extLst>
              <a:ext uri="{FF2B5EF4-FFF2-40B4-BE49-F238E27FC236}">
                <a16:creationId xmlns:a16="http://schemas.microsoft.com/office/drawing/2014/main" id="{9C963430-FEF3-2755-C196-F53CE8FE60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" y="4467225"/>
            <a:ext cx="2525707" cy="232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984250E-2448-320A-A3D0-5E637E144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676" y="2182041"/>
            <a:ext cx="6307867" cy="46128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D02DE1F-702D-9C9D-3F84-D40A6BF9D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950" y="2182041"/>
            <a:ext cx="3133725" cy="1847997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2431B50-269D-325A-56D9-3F9A19465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7" y="2206195"/>
            <a:ext cx="2525708" cy="21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0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0A8D48-51B8-82F3-C21C-98E01ACB5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481"/>
            <a:ext cx="5996446" cy="381896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8498061-3C2C-D994-63C1-C87FAC4F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748" y="1945341"/>
            <a:ext cx="6167252" cy="37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5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CC0E-3B11-622B-07C9-838F209FC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FCE1360A-20FC-37F3-59D6-A51E373E91B6}"/>
              </a:ext>
            </a:extLst>
          </p:cNvPr>
          <p:cNvSpPr txBox="1">
            <a:spLocks/>
          </p:cNvSpPr>
          <p:nvPr/>
        </p:nvSpPr>
        <p:spPr bwMode="auto">
          <a:xfrm>
            <a:off x="192394" y="448776"/>
            <a:ext cx="8133730" cy="14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altLang="sv-SE" b="1" dirty="0"/>
          </a:p>
          <a:p>
            <a:r>
              <a:rPr lang="sv-SE" altLang="sv-SE" dirty="0"/>
              <a:t>Inkludering för alla </a:t>
            </a:r>
          </a:p>
          <a:p>
            <a:r>
              <a:rPr lang="sv-SE" altLang="sv-SE" dirty="0"/>
              <a:t>Digitala verktyg för att stärka platsens attraktivitet </a:t>
            </a:r>
          </a:p>
          <a:p>
            <a:endParaRPr lang="sv-SE" alt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1A0A3EBB-22C0-F6B6-EBD3-8A16D3F5D5A5}"/>
              </a:ext>
            </a:extLst>
          </p:cNvPr>
          <p:cNvSpPr txBox="1">
            <a:spLocks/>
          </p:cNvSpPr>
          <p:nvPr/>
        </p:nvSpPr>
        <p:spPr bwMode="auto">
          <a:xfrm>
            <a:off x="192394" y="0"/>
            <a:ext cx="12466332" cy="9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altLang="sv-SE" dirty="0"/>
              <a:t>Tillgänglighet   	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DB774E5-4AC2-F228-5355-4DE024735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57" y="3586022"/>
            <a:ext cx="5499863" cy="327197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BCEE9EC-9664-B1BC-512B-717B922CA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4" y="2081233"/>
            <a:ext cx="3744268" cy="238148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BE9EAF-67C5-D7C3-B9D8-8619D2C7D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5" y="4267989"/>
            <a:ext cx="3405120" cy="255786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E1B132A-D9BE-06D6-F27B-23884EA7D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503" y="1988015"/>
            <a:ext cx="3535572" cy="232823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822E5E01-0F4C-73DC-A72E-415F8E76E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474" y="4384192"/>
            <a:ext cx="2515696" cy="2244396"/>
          </a:xfrm>
          <a:prstGeom prst="rect">
            <a:avLst/>
          </a:prstGeom>
        </p:spPr>
      </p:pic>
      <p:pic>
        <p:nvPicPr>
          <p:cNvPr id="1026" name="Picture 2" descr="Styr &amp; Ställ">
            <a:extLst>
              <a:ext uri="{FF2B5EF4-FFF2-40B4-BE49-F238E27FC236}">
                <a16:creationId xmlns:a16="http://schemas.microsoft.com/office/drawing/2014/main" id="{D9DD2983-6E69-C9F0-16A3-3030E313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93" y="2048218"/>
            <a:ext cx="4682763" cy="21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5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6243A-59EC-3935-3551-A6D8B2A2F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C9756FD5-2FA0-1532-308B-03891CB2180C}"/>
              </a:ext>
            </a:extLst>
          </p:cNvPr>
          <p:cNvSpPr txBox="1">
            <a:spLocks/>
          </p:cNvSpPr>
          <p:nvPr/>
        </p:nvSpPr>
        <p:spPr bwMode="auto">
          <a:xfrm>
            <a:off x="338307" y="1007587"/>
            <a:ext cx="10955505" cy="16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altLang="sv-SE" dirty="0"/>
              <a:t>Allt färre ska försörja allt fler </a:t>
            </a:r>
          </a:p>
          <a:p>
            <a:r>
              <a:rPr lang="sv-SE" altLang="sv-SE" dirty="0"/>
              <a:t>Är alltmer en fråga om trygghetsskapnde och brottsförebyggande arbete</a:t>
            </a:r>
          </a:p>
          <a:p>
            <a:r>
              <a:rPr lang="sv-SE" altLang="sv-SE" dirty="0"/>
              <a:t>Digitala verktyg effektiviserar skötsel </a:t>
            </a:r>
          </a:p>
          <a:p>
            <a:r>
              <a:rPr lang="sv-SE" altLang="sv-SE" dirty="0"/>
              <a:t>Systematik och samarbetsförmåga</a:t>
            </a:r>
          </a:p>
          <a:p>
            <a:endParaRPr lang="sv-SE" alt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A4F8C805-F5C3-3F94-E00E-5B3388E1BACF}"/>
              </a:ext>
            </a:extLst>
          </p:cNvPr>
          <p:cNvSpPr txBox="1">
            <a:spLocks/>
          </p:cNvSpPr>
          <p:nvPr/>
        </p:nvSpPr>
        <p:spPr bwMode="auto">
          <a:xfrm>
            <a:off x="591227" y="157941"/>
            <a:ext cx="12466332" cy="9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ts val="5100"/>
              </a:lnSpc>
              <a:spcBef>
                <a:spcPct val="0"/>
              </a:spcBef>
              <a:buNone/>
              <a:defRPr sz="4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altLang="sv-SE" dirty="0"/>
              <a:t>Skötsel    	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8136CA0-99C7-EFEA-C450-BD94C8AC5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7" y="3447298"/>
            <a:ext cx="2560536" cy="335096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6889FD8-C2C5-CC8F-186C-AE96B3A16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755" y="3447299"/>
            <a:ext cx="4909196" cy="335096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F635A27-88A9-0FE1-5C69-C5993B79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647" y="3447298"/>
            <a:ext cx="3495344" cy="33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4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EBD5-AF8E-7F94-E24D-B45D2BED7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60F3C5-6162-4FD7-FD3A-D37C8C46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9" y="452397"/>
            <a:ext cx="6738937" cy="693738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b="1" dirty="0">
                <a:latin typeface="+mn-lt"/>
              </a:rPr>
              <a:t>Magasinsgatan</a:t>
            </a:r>
          </a:p>
        </p:txBody>
      </p:sp>
      <p:pic>
        <p:nvPicPr>
          <p:cNvPr id="11" name="Bildobjekt 10" descr="DSCN0227.JPG">
            <a:extLst>
              <a:ext uri="{FF2B5EF4-FFF2-40B4-BE49-F238E27FC236}">
                <a16:creationId xmlns:a16="http://schemas.microsoft.com/office/drawing/2014/main" id="{00C3AF8C-579F-EEA6-FC56-DEAA9296E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46" y="1579806"/>
            <a:ext cx="6006925" cy="4505194"/>
          </a:xfrm>
          <a:prstGeom prst="rect">
            <a:avLst/>
          </a:prstGeom>
        </p:spPr>
      </p:pic>
      <p:pic>
        <p:nvPicPr>
          <p:cNvPr id="12" name="Bildobjekt 11" descr="IMG_1707.JPG">
            <a:extLst>
              <a:ext uri="{FF2B5EF4-FFF2-40B4-BE49-F238E27FC236}">
                <a16:creationId xmlns:a16="http://schemas.microsoft.com/office/drawing/2014/main" id="{0F142A83-7D0C-0A84-D0B1-64385280F6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67" b="1593"/>
          <a:stretch>
            <a:fillRect/>
          </a:stretch>
        </p:blipFill>
        <p:spPr>
          <a:xfrm>
            <a:off x="6287112" y="1579807"/>
            <a:ext cx="5892510" cy="45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98056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6268</TotalTime>
  <Words>252</Words>
  <Application>Microsoft Office PowerPoint</Application>
  <PresentationFormat>Bredbild</PresentationFormat>
  <Paragraphs>47</Paragraphs>
  <Slides>17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Magasinsgatan</vt:lpstr>
      <vt:lpstr> Brunnsparken</vt:lpstr>
      <vt:lpstr> Bältespännarparken</vt:lpstr>
      <vt:lpstr> Drottninggatan/Kyrkogatan</vt:lpstr>
      <vt:lpstr>Kungsportsplatsen</vt:lpstr>
      <vt:lpstr>Domkyrkoplan</vt:lpstr>
      <vt:lpstr>Vårväderstorget</vt:lpstr>
      <vt:lpstr>PowerPoint-presentation</vt:lpstr>
      <vt:lpstr>PowerPoint-presentation</vt:lpstr>
    </vt:vector>
  </TitlesOfParts>
  <Company>Vasakronan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för e</dc:title>
  <dc:creator>Pettersson.Post Kristina</dc:creator>
  <cp:lastModifiedBy>Peter Blom</cp:lastModifiedBy>
  <cp:revision>33</cp:revision>
  <cp:lastPrinted>2025-04-29T11:24:34Z</cp:lastPrinted>
  <dcterms:created xsi:type="dcterms:W3CDTF">2021-11-02T09:45:37Z</dcterms:created>
  <dcterms:modified xsi:type="dcterms:W3CDTF">2025-05-05T12:10:47Z</dcterms:modified>
</cp:coreProperties>
</file>