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145706356" r:id="rId2"/>
    <p:sldId id="2145706388" r:id="rId3"/>
    <p:sldId id="2145706382" r:id="rId4"/>
    <p:sldId id="317" r:id="rId5"/>
    <p:sldId id="271" r:id="rId6"/>
    <p:sldId id="2145706360" r:id="rId7"/>
    <p:sldId id="2145706389" r:id="rId8"/>
    <p:sldId id="2145706361" r:id="rId9"/>
    <p:sldId id="2145706364" r:id="rId10"/>
    <p:sldId id="2145706365" r:id="rId11"/>
    <p:sldId id="2145706367" r:id="rId12"/>
    <p:sldId id="2145706366" r:id="rId13"/>
    <p:sldId id="2145706370" r:id="rId14"/>
    <p:sldId id="2145706371" r:id="rId15"/>
    <p:sldId id="2145706378" r:id="rId16"/>
  </p:sldIdLst>
  <p:sldSz cx="12192000" cy="6858000"/>
  <p:notesSz cx="6797675" cy="9928225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tersson.Post Kristina" initials="PK" lastIdx="1" clrIdx="0">
    <p:extLst>
      <p:ext uri="{19B8F6BF-5375-455C-9EA6-DF929625EA0E}">
        <p15:presenceInfo xmlns:p15="http://schemas.microsoft.com/office/powerpoint/2012/main" userId="S-1-5-21-1854288913-523436404-14044502-2316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953B0E-AADA-40EE-93F3-DB3B37D74D79}" v="82" dt="2025-04-21T18:42:44.7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7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3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2B652-BFE8-4A44-9232-8A38B19601C3}" type="datetimeFigureOut">
              <a:rPr lang="sv-SE" smtClean="0"/>
              <a:t>2025-05-05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CE09F5-56A9-4F77-807F-CEBB738286A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1967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Caféer </a:t>
            </a:r>
          </a:p>
          <a:p>
            <a:r>
              <a:rPr lang="sv-SE" dirty="0"/>
              <a:t>Klubblivet i Skara </a:t>
            </a:r>
            <a:r>
              <a:rPr lang="sv-SE" dirty="0">
                <a:sym typeface="Wingdings" panose="05000000000000000000" pitchFamily="2" charset="2"/>
              </a:rPr>
              <a:t> i mindre stadskärnor  i större stadskärnor</a:t>
            </a:r>
            <a:r>
              <a:rPr lang="sv-SE" dirty="0"/>
              <a:t> 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597E61-52D7-4706-8029-78966F93ADDB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2653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För alla.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E09F5-56A9-4F77-807F-CEBB738286A7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4991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42D78-BA8B-4979-8971-00FE83963DC1}" type="datetimeFigureOut">
              <a:rPr lang="sv-SE" smtClean="0"/>
              <a:t>2025-05-05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C5F-EF43-488E-B3D8-A2EDC6D55CD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19837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42D78-BA8B-4979-8971-00FE83963DC1}" type="datetimeFigureOut">
              <a:rPr lang="sv-SE" smtClean="0"/>
              <a:t>2025-05-05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C5F-EF43-488E-B3D8-A2EDC6D55CD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64749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42D78-BA8B-4979-8971-00FE83963DC1}" type="datetimeFigureOut">
              <a:rPr lang="sv-SE" smtClean="0"/>
              <a:t>2025-05-05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C5F-EF43-488E-B3D8-A2EDC6D55CD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22940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0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42D78-BA8B-4979-8971-00FE83963DC1}" type="datetimeFigureOut">
              <a:rPr lang="sv-SE" smtClean="0"/>
              <a:t>2025-05-05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C5F-EF43-488E-B3D8-A2EDC6D55CD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57235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42D78-BA8B-4979-8971-00FE83963DC1}" type="datetimeFigureOut">
              <a:rPr lang="sv-SE" smtClean="0"/>
              <a:t>2025-05-05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C5F-EF43-488E-B3D8-A2EDC6D55CD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61230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42D78-BA8B-4979-8971-00FE83963DC1}" type="datetimeFigureOut">
              <a:rPr lang="sv-SE" smtClean="0"/>
              <a:t>2025-05-05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C5F-EF43-488E-B3D8-A2EDC6D55CD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98277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42D78-BA8B-4979-8971-00FE83963DC1}" type="datetimeFigureOut">
              <a:rPr lang="sv-SE" smtClean="0"/>
              <a:t>2025-05-05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C5F-EF43-488E-B3D8-A2EDC6D55CD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08262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42D78-BA8B-4979-8971-00FE83963DC1}" type="datetimeFigureOut">
              <a:rPr lang="sv-SE" smtClean="0"/>
              <a:t>2025-05-05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C5F-EF43-488E-B3D8-A2EDC6D55CD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8199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42D78-BA8B-4979-8971-00FE83963DC1}" type="datetimeFigureOut">
              <a:rPr lang="sv-SE" smtClean="0"/>
              <a:t>2025-05-05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C5F-EF43-488E-B3D8-A2EDC6D55CD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9140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42D78-BA8B-4979-8971-00FE83963DC1}" type="datetimeFigureOut">
              <a:rPr lang="sv-SE" smtClean="0"/>
              <a:t>2025-05-05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C5F-EF43-488E-B3D8-A2EDC6D55CD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19321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42D78-BA8B-4979-8971-00FE83963DC1}" type="datetimeFigureOut">
              <a:rPr lang="sv-SE" smtClean="0"/>
              <a:t>2025-05-05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C5F-EF43-488E-B3D8-A2EDC6D55CD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92430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42D78-BA8B-4979-8971-00FE83963DC1}" type="datetimeFigureOut">
              <a:rPr lang="sv-SE" smtClean="0"/>
              <a:t>2025-05-05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C6C5F-EF43-488E-B3D8-A2EDC6D55CD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54060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google.se/url?sa=i&amp;rct=j&amp;q=&amp;esrc=s&amp;source=images&amp;cd=&amp;cad=rja&amp;uact=8&amp;ved=0ahUKEwjblpzPv5_JAhVBiCwKHddUDVMQjRwIBw&amp;url=https://nola.se/references/kyrkbanken-kungsbacka-torg/&amp;bvm=bv.108194040,d.bGg&amp;psig=AFQjCNEXdM01nDYR8zyBzFhUassQMpo5oQ&amp;ust=1448125925109247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eg"/><Relationship Id="rId4" Type="http://schemas.openxmlformats.org/officeDocument/2006/relationships/hyperlink" Target="https://www.google.se/url?sa=i&amp;rct=j&amp;q=&amp;esrc=s&amp;source=images&amp;cd=&amp;cad=rja&amp;uact=8&amp;ved=0ahUKEwiE6pHskOvOAhXGNJoKHeNlDJUQjRwIBw&amp;url=https://mattstorebring.se/2012/07/21/hogtryck-i-granna/&amp;psig=AFQjCNHM4qd_7Dr6tuWTG7pInECK1YcTXQ&amp;ust=1472714587324906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90ADA9F2-4CEC-3875-53A4-19E2277018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F3116F69-EDBF-422E-A803-37E941DCCA35}"/>
              </a:ext>
            </a:extLst>
          </p:cNvPr>
          <p:cNvSpPr txBox="1"/>
          <p:nvPr/>
        </p:nvSpPr>
        <p:spPr>
          <a:xfrm>
            <a:off x="0" y="5389684"/>
            <a:ext cx="7325956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5400" b="1" dirty="0"/>
              <a:t>Attraktivitet stadskärnan </a:t>
            </a:r>
            <a:r>
              <a:rPr lang="sv-SE" sz="3600" b="1" dirty="0"/>
              <a:t> Henrik Olsson</a:t>
            </a:r>
          </a:p>
          <a:p>
            <a:endParaRPr lang="sv-SE" sz="2800" b="1" dirty="0">
              <a:solidFill>
                <a:srgbClr val="0070C0"/>
              </a:solidFill>
              <a:latin typeface="Minion Pro" panose="020405030503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244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4F206-A2F9-5137-9185-A7E1F919A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742C011E-2A9C-1820-40E1-8A4D1419379C}"/>
              </a:ext>
            </a:extLst>
          </p:cNvPr>
          <p:cNvSpPr txBox="1">
            <a:spLocks/>
          </p:cNvSpPr>
          <p:nvPr/>
        </p:nvSpPr>
        <p:spPr>
          <a:xfrm>
            <a:off x="422898" y="159168"/>
            <a:ext cx="5409241" cy="814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ts val="5100"/>
              </a:lnSpc>
              <a:spcBef>
                <a:spcPct val="0"/>
              </a:spcBef>
              <a:buNone/>
              <a:defRPr sz="48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kern="1200" dirty="0">
                <a:latin typeface="+mj-lt"/>
                <a:ea typeface="+mj-ea"/>
                <a:cs typeface="+mj-cs"/>
              </a:rPr>
              <a:t>Upplevelser </a:t>
            </a:r>
          </a:p>
        </p:txBody>
      </p: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782E04FA-241F-9F61-1158-012F7E15C9DA}"/>
              </a:ext>
            </a:extLst>
          </p:cNvPr>
          <p:cNvSpPr txBox="1">
            <a:spLocks/>
          </p:cNvSpPr>
          <p:nvPr/>
        </p:nvSpPr>
        <p:spPr>
          <a:xfrm>
            <a:off x="964766" y="1077052"/>
            <a:ext cx="5409241" cy="30954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Utveckla</a:t>
            </a:r>
            <a:r>
              <a:rPr lang="en-US" dirty="0"/>
              <a:t> </a:t>
            </a:r>
            <a:r>
              <a:rPr lang="en-US" dirty="0" err="1"/>
              <a:t>befintliga</a:t>
            </a:r>
            <a:r>
              <a:rPr lang="en-US" dirty="0"/>
              <a:t> </a:t>
            </a:r>
            <a:r>
              <a:rPr lang="en-US" dirty="0" err="1"/>
              <a:t>platser</a:t>
            </a:r>
            <a:endParaRPr lang="en-US" dirty="0"/>
          </a:p>
          <a:p>
            <a:r>
              <a:rPr lang="en-US" dirty="0" err="1"/>
              <a:t>Palett</a:t>
            </a:r>
            <a:r>
              <a:rPr lang="en-US" dirty="0"/>
              <a:t> av </a:t>
            </a:r>
            <a:r>
              <a:rPr lang="en-US" dirty="0" err="1"/>
              <a:t>olika</a:t>
            </a:r>
            <a:r>
              <a:rPr lang="en-US" dirty="0"/>
              <a:t> </a:t>
            </a:r>
            <a:r>
              <a:rPr lang="en-US" dirty="0" err="1"/>
              <a:t>upplevlser</a:t>
            </a:r>
            <a:r>
              <a:rPr lang="en-US" dirty="0"/>
              <a:t> </a:t>
            </a:r>
          </a:p>
          <a:p>
            <a:r>
              <a:rPr lang="en-US" dirty="0" err="1"/>
              <a:t>Våra</a:t>
            </a:r>
            <a:r>
              <a:rPr lang="en-US" dirty="0"/>
              <a:t> 5 </a:t>
            </a:r>
            <a:r>
              <a:rPr lang="en-US" dirty="0" err="1"/>
              <a:t>sinnen</a:t>
            </a:r>
            <a:r>
              <a:rPr lang="en-US" dirty="0"/>
              <a:t> </a:t>
            </a:r>
          </a:p>
          <a:p>
            <a:r>
              <a:rPr lang="en-US" dirty="0" err="1"/>
              <a:t>Mjukvara</a:t>
            </a:r>
            <a:r>
              <a:rPr lang="en-US" dirty="0"/>
              <a:t> </a:t>
            </a:r>
            <a:r>
              <a:rPr lang="en-US" dirty="0" err="1"/>
              <a:t>än</a:t>
            </a:r>
            <a:r>
              <a:rPr lang="en-US" dirty="0"/>
              <a:t> </a:t>
            </a:r>
            <a:r>
              <a:rPr lang="en-US" dirty="0" err="1"/>
              <a:t>hårdvara</a:t>
            </a:r>
            <a:endParaRPr lang="en-US" dirty="0"/>
          </a:p>
          <a:p>
            <a:r>
              <a:rPr lang="en-US" dirty="0" err="1"/>
              <a:t>Platsaktivering</a:t>
            </a:r>
            <a:endParaRPr lang="en-US" dirty="0"/>
          </a:p>
          <a:p>
            <a:r>
              <a:rPr lang="en-US" dirty="0" err="1"/>
              <a:t>Trygghet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komplext</a:t>
            </a:r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B74892A-2CE0-511C-FFFB-F3D2CB498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014" y="4404946"/>
            <a:ext cx="2333616" cy="2328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16EE9F37-3E94-6BC4-80AD-063807516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8183" y="0"/>
            <a:ext cx="54538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88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610D3-161E-D3F6-108E-A6EB0C4A5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702C5395-E992-5FB0-2CA1-646D750C188E}"/>
              </a:ext>
            </a:extLst>
          </p:cNvPr>
          <p:cNvSpPr txBox="1">
            <a:spLocks/>
          </p:cNvSpPr>
          <p:nvPr/>
        </p:nvSpPr>
        <p:spPr>
          <a:xfrm>
            <a:off x="29339" y="1032813"/>
            <a:ext cx="4190969" cy="497008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Invånare och besökare har höga krav</a:t>
            </a:r>
          </a:p>
          <a:p>
            <a:r>
              <a:rPr lang="sv-SE" dirty="0"/>
              <a:t>Gemensamma rundvandringar</a:t>
            </a:r>
          </a:p>
          <a:p>
            <a:r>
              <a:rPr lang="sv-SE" dirty="0"/>
              <a:t>Tydliggöra ansvar </a:t>
            </a:r>
          </a:p>
          <a:p>
            <a:r>
              <a:rPr lang="sv-SE" dirty="0"/>
              <a:t>Felanmälan </a:t>
            </a:r>
          </a:p>
          <a:p>
            <a:r>
              <a:rPr lang="sv-SE" dirty="0"/>
              <a:t>Utmaning med driftskostnader </a:t>
            </a:r>
          </a:p>
          <a:p>
            <a:r>
              <a:rPr lang="sv-SE" dirty="0"/>
              <a:t>Kommuner bör vara föredöme  </a:t>
            </a:r>
          </a:p>
          <a:p>
            <a:endParaRPr lang="sv-SE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22E2C4B7-800B-CC07-66BB-838332DB6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646" y="0"/>
            <a:ext cx="3259016" cy="2444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D15641EC-9801-E19A-711D-35BC500468B5}"/>
              </a:ext>
            </a:extLst>
          </p:cNvPr>
          <p:cNvSpPr txBox="1">
            <a:spLocks/>
          </p:cNvSpPr>
          <p:nvPr/>
        </p:nvSpPr>
        <p:spPr>
          <a:xfrm>
            <a:off x="207759" y="119163"/>
            <a:ext cx="5348292" cy="6965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5100"/>
              </a:lnSpc>
              <a:spcBef>
                <a:spcPct val="0"/>
              </a:spcBef>
              <a:buNone/>
              <a:defRPr sz="48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sv-SE" sz="4400" dirty="0"/>
              <a:t>Skötsel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577BF066-5778-6D67-DCE3-6B3E7289B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990" y="-16375"/>
            <a:ext cx="3705760" cy="256526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3945782B-9E56-9EBE-0F89-6452EEABD1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6170" y="2396982"/>
            <a:ext cx="3346491" cy="2639393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3A57FBFE-4086-2266-AD36-E6415BFB33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7798" y="2528253"/>
            <a:ext cx="2826239" cy="2002511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1BC5FD55-5FB2-BC11-FB0A-B5E0313B5E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4037" y="1577817"/>
            <a:ext cx="2175797" cy="2314163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399A8880-5E56-8F54-7620-4CCCEC60E1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4030" y="3781902"/>
            <a:ext cx="2304208" cy="3076098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12C1B691-B882-B815-D873-FA2250BAD7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7799" y="4484480"/>
            <a:ext cx="2907513" cy="2381184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E8F1EA20-484D-145C-7B5A-32E76F6C85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6170" y="4914901"/>
            <a:ext cx="3375830" cy="1920060"/>
          </a:xfrm>
          <a:prstGeom prst="rect">
            <a:avLst/>
          </a:prstGeom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FFB3AEB1-6A7B-DEAC-F96F-DB4F485F28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56357" y="-45553"/>
            <a:ext cx="2185713" cy="192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369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5B009-0EC8-3C03-4528-48E483BC7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gräs, barn, person&#10;&#10;Automatiskt genererad beskrivning">
            <a:extLst>
              <a:ext uri="{FF2B5EF4-FFF2-40B4-BE49-F238E27FC236}">
                <a16:creationId xmlns:a16="http://schemas.microsoft.com/office/drawing/2014/main" id="{AB73704A-4EF6-74DD-BD82-D8535D504F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799" y="1271888"/>
            <a:ext cx="4644586" cy="3483440"/>
          </a:xfrm>
          <a:prstGeom prst="rect">
            <a:avLst/>
          </a:prstGeom>
        </p:spPr>
      </p:pic>
      <p:pic>
        <p:nvPicPr>
          <p:cNvPr id="2" name="Bildobjekt 1" descr="En bild som visar gräs, träd, utomhus, himmel&#10;&#10;Automatiskt genererad beskrivning">
            <a:extLst>
              <a:ext uri="{FF2B5EF4-FFF2-40B4-BE49-F238E27FC236}">
                <a16:creationId xmlns:a16="http://schemas.microsoft.com/office/drawing/2014/main" id="{7C89EC7A-BAE3-077F-DE3F-DA6EE228BE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13" y="1271888"/>
            <a:ext cx="4644586" cy="3483439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A43E39CC-DF81-9627-C8D5-9B60F770AA09}"/>
              </a:ext>
            </a:extLst>
          </p:cNvPr>
          <p:cNvSpPr txBox="1">
            <a:spLocks/>
          </p:cNvSpPr>
          <p:nvPr/>
        </p:nvSpPr>
        <p:spPr>
          <a:xfrm>
            <a:off x="671209" y="-66316"/>
            <a:ext cx="12192000" cy="9763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5100"/>
              </a:lnSpc>
              <a:spcBef>
                <a:spcPct val="0"/>
              </a:spcBef>
              <a:buNone/>
              <a:defRPr sz="48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sv-SE" dirty="0"/>
              <a:t>Social hållbarhet </a:t>
            </a:r>
          </a:p>
          <a:p>
            <a:r>
              <a:rPr lang="sv-SE" sz="2800" dirty="0"/>
              <a:t>Vårt gemensamma vardagsrum 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5B353E7A-48F0-7EE1-B0BD-0443227F2D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213" y="3864759"/>
            <a:ext cx="7501618" cy="299324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B30F684F-9E83-938C-20FA-B63A6346A3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1311" y="3864760"/>
            <a:ext cx="2256074" cy="29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49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69C71-7835-432B-3A01-96AF488C7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6AE53487-AFFF-3440-CAEE-7DA433E84D8B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9763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5100"/>
              </a:lnSpc>
              <a:spcBef>
                <a:spcPct val="0"/>
              </a:spcBef>
              <a:buNone/>
              <a:defRPr sz="48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sv-SE" dirty="0"/>
              <a:t>Ekonomisk hållbarhet</a:t>
            </a:r>
          </a:p>
          <a:p>
            <a:r>
              <a:rPr lang="sv-SE" sz="2800" dirty="0"/>
              <a:t>Handel och övrigt näringsliv  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C1C09C16-78E1-9408-BB9B-D364559D3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85900"/>
            <a:ext cx="12173985" cy="462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226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5CCADD-8273-4A8D-D327-B9F66874B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37ACC01C-D77A-6C9F-C435-65687F52218E}"/>
              </a:ext>
            </a:extLst>
          </p:cNvPr>
          <p:cNvSpPr txBox="1">
            <a:spLocks/>
          </p:cNvSpPr>
          <p:nvPr/>
        </p:nvSpPr>
        <p:spPr>
          <a:xfrm>
            <a:off x="-156980" y="222710"/>
            <a:ext cx="12192000" cy="14169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5100"/>
              </a:lnSpc>
              <a:spcBef>
                <a:spcPct val="0"/>
              </a:spcBef>
              <a:buNone/>
              <a:defRPr sz="48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sv-SE" dirty="0"/>
              <a:t>Ekologisk hållbarhet </a:t>
            </a:r>
          </a:p>
          <a:p>
            <a:pPr algn="ctr"/>
            <a:r>
              <a:rPr lang="sv-SE" sz="2800" dirty="0"/>
              <a:t>Genomsyrar numera hela samhällsutvecklingen</a:t>
            </a:r>
          </a:p>
          <a:p>
            <a:pPr algn="ctr"/>
            <a:r>
              <a:rPr lang="sv-SE" sz="4000" dirty="0"/>
              <a:t> 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6C7F06B2-F08D-53DB-306D-1B063BE21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9710" y="1790316"/>
            <a:ext cx="4340441" cy="4999590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60AA1A1F-F710-C94A-BD5C-F760616E0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8410"/>
            <a:ext cx="4289710" cy="2235893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8281D31F-B30B-5903-5E2C-55616E10CD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9" y="4208183"/>
            <a:ext cx="4267671" cy="2649817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3AB43E1A-C0E5-A573-E21F-515B4C2BF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5530" y="4299626"/>
            <a:ext cx="3466470" cy="2490280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7EC9F585-92AA-2B12-F4D3-14DD048712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5530" y="1858410"/>
            <a:ext cx="3466470" cy="234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466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43CA0-A62D-372E-64E8-DEFDF047E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A2F3D995-FD43-3B5E-CE18-D06223874988}"/>
              </a:ext>
            </a:extLst>
          </p:cNvPr>
          <p:cNvSpPr txBox="1">
            <a:spLocks/>
          </p:cNvSpPr>
          <p:nvPr/>
        </p:nvSpPr>
        <p:spPr>
          <a:xfrm>
            <a:off x="1701127" y="580292"/>
            <a:ext cx="3840957" cy="32001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5100"/>
              </a:lnSpc>
              <a:spcBef>
                <a:spcPct val="0"/>
              </a:spcBef>
              <a:buNone/>
              <a:defRPr sz="48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endParaRPr lang="sv-SE" sz="4000" dirty="0"/>
          </a:p>
          <a:p>
            <a:r>
              <a:rPr lang="sv-SE" sz="4000" dirty="0"/>
              <a:t>Hygienfaktorer </a:t>
            </a:r>
          </a:p>
          <a:p>
            <a:pPr algn="ctr"/>
            <a:endParaRPr lang="sv-SE" sz="4000" dirty="0"/>
          </a:p>
          <a:p>
            <a:r>
              <a:rPr lang="sv-SE" sz="4000" dirty="0"/>
              <a:t>Platsunikt   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D7A9335-594D-A622-5FD4-93CDBFCE8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5292" y="3950372"/>
            <a:ext cx="4995682" cy="2859328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75C398DD-F128-F112-D670-FE0AD8135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111" y="3429000"/>
            <a:ext cx="3992492" cy="3200167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AF14F21B-B365-5114-489C-E180313E3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5291" y="0"/>
            <a:ext cx="4995682" cy="386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28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tshållare för rubrik 1">
            <a:extLst>
              <a:ext uri="{FF2B5EF4-FFF2-40B4-BE49-F238E27FC236}">
                <a16:creationId xmlns:a16="http://schemas.microsoft.com/office/drawing/2014/main" id="{4F442428-8C2D-E4BB-ED85-317B4637C557}"/>
              </a:ext>
            </a:extLst>
          </p:cNvPr>
          <p:cNvSpPr txBox="1">
            <a:spLocks/>
          </p:cNvSpPr>
          <p:nvPr/>
        </p:nvSpPr>
        <p:spPr>
          <a:xfrm>
            <a:off x="1198181" y="560881"/>
            <a:ext cx="9795638" cy="11143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2500" lnSpcReduction="20000"/>
          </a:bodyPr>
          <a:lstStyle>
            <a:lvl1pPr algn="l" defTabSz="914400" rtl="0" eaLnBrk="1" latinLnBrk="0" hangingPunct="1">
              <a:lnSpc>
                <a:spcPts val="5100"/>
              </a:lnSpc>
              <a:spcBef>
                <a:spcPct val="0"/>
              </a:spcBef>
              <a:buNone/>
              <a:defRPr sz="48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altLang="sv-SE" sz="3300" dirty="0">
              <a:latin typeface="+mj-lt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altLang="sv-SE" sz="5400" dirty="0">
                <a:latin typeface="+mj-lt"/>
              </a:rPr>
              <a:t>Kunskap </a:t>
            </a:r>
            <a:endParaRPr lang="en-US" sz="5400" dirty="0">
              <a:latin typeface="+mj-lt"/>
            </a:endParaRP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953A7F74-0B30-6BE3-3C78-ECB4B1C49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61" y="2074764"/>
            <a:ext cx="11312864" cy="43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84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81D23-F6AD-1D9D-15AF-F8DE82F54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rubrik 1">
            <a:extLst>
              <a:ext uri="{FF2B5EF4-FFF2-40B4-BE49-F238E27FC236}">
                <a16:creationId xmlns:a16="http://schemas.microsoft.com/office/drawing/2014/main" id="{58694626-31B7-CD2E-4C19-70E81A49F191}"/>
              </a:ext>
            </a:extLst>
          </p:cNvPr>
          <p:cNvSpPr txBox="1">
            <a:spLocks/>
          </p:cNvSpPr>
          <p:nvPr/>
        </p:nvSpPr>
        <p:spPr>
          <a:xfrm>
            <a:off x="245686" y="738367"/>
            <a:ext cx="5262664" cy="130066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ts val="5100"/>
              </a:lnSpc>
              <a:spcBef>
                <a:spcPct val="0"/>
              </a:spcBef>
              <a:buNone/>
              <a:defRPr sz="48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sv-SE" altLang="sv-SE" dirty="0"/>
          </a:p>
          <a:p>
            <a:r>
              <a:rPr lang="sv-SE" altLang="sv-SE" sz="4000" dirty="0"/>
              <a:t>Utveckling handlar om att sätta sig i förarsätet.</a:t>
            </a:r>
            <a:br>
              <a:rPr lang="sv-SE" altLang="sv-SE" sz="4000" dirty="0"/>
            </a:br>
            <a:br>
              <a:rPr lang="sv-SE" altLang="sv-SE" sz="4000" dirty="0"/>
            </a:br>
            <a:r>
              <a:rPr lang="sv-SE" altLang="sv-SE" sz="4000" dirty="0"/>
              <a:t>Att navigera efter lösningar hellre än att se sig som ett offer för omständigheterna.</a:t>
            </a:r>
            <a:endParaRPr lang="sv-SE" sz="4000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0E9A5413-BFC2-CEAB-7F2C-6DE5E48A1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5596" y="895519"/>
            <a:ext cx="6736404" cy="539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17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3FF2DB6C-5BBE-4EE3-95F4-0A8D3A368F4F}"/>
              </a:ext>
            </a:extLst>
          </p:cNvPr>
          <p:cNvSpPr txBox="1"/>
          <p:nvPr/>
        </p:nvSpPr>
        <p:spPr>
          <a:xfrm>
            <a:off x="1" y="-190500"/>
            <a:ext cx="8917776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3600" b="1" i="0" dirty="0">
                <a:effectLst/>
                <a:latin typeface="Open Sans" panose="020B0606030504020204" pitchFamily="34" charset="0"/>
              </a:rPr>
              <a:t>Olika behov som tillfredsställs</a:t>
            </a:r>
          </a:p>
          <a:p>
            <a:pPr algn="l"/>
            <a:endParaRPr lang="sv-SE" sz="2000" b="1" dirty="0">
              <a:latin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>
                <a:latin typeface="Open Sans" panose="020B0606030504020204" pitchFamily="34" charset="0"/>
              </a:rPr>
              <a:t>Städer grundades av kungen, biskopen och/eller köpmän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 dirty="0">
              <a:latin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>
                <a:latin typeface="Open Sans" panose="020B0606030504020204" pitchFamily="34" charset="0"/>
              </a:rPr>
              <a:t>Förändrade livsmönster och teknisk utveckling kräver omställning och anpassning. Från varor till tjänster, bl.a. delningstjänster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 dirty="0">
              <a:latin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>
                <a:latin typeface="Open Sans" panose="020B0606030504020204" pitchFamily="34" charset="0"/>
              </a:rPr>
              <a:t>Handelns förändring är normalläge (förändrade leder , </a:t>
            </a:r>
            <a:r>
              <a:rPr lang="sv-SE" sz="2000" dirty="0" err="1">
                <a:latin typeface="Open Sans" panose="020B0606030504020204" pitchFamily="34" charset="0"/>
              </a:rPr>
              <a:t>kedjefiering</a:t>
            </a:r>
            <a:r>
              <a:rPr lang="sv-SE" sz="2000" dirty="0">
                <a:latin typeface="Open Sans" panose="020B0606030504020204" pitchFamily="34" charset="0"/>
              </a:rPr>
              <a:t>, externhandel, e-handel, inflation, m.m.)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 dirty="0">
              <a:latin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>
                <a:latin typeface="Open Sans" panose="020B0606030504020204" pitchFamily="34" charset="0"/>
              </a:rPr>
              <a:t>Fysiska handelns betydelse minskar och behov av upplevelser och gemenskap ökar </a:t>
            </a:r>
            <a:r>
              <a:rPr lang="sv-SE" sz="2000" dirty="0">
                <a:latin typeface="Open Sans" panose="020B0606030504020204" pitchFamily="34" charset="0"/>
                <a:sym typeface="Wingdings" panose="05000000000000000000" pitchFamily="2" charset="2"/>
              </a:rPr>
              <a:t> </a:t>
            </a:r>
            <a:r>
              <a:rPr lang="sv-SE" sz="2000" dirty="0">
                <a:latin typeface="Open Sans" panose="020B0606030504020204" pitchFamily="34" charset="0"/>
              </a:rPr>
              <a:t>Från för att vi </a:t>
            </a:r>
            <a:r>
              <a:rPr lang="sv-SE" sz="2000" u="sng" dirty="0">
                <a:latin typeface="Open Sans" panose="020B0606030504020204" pitchFamily="34" charset="0"/>
              </a:rPr>
              <a:t>måste</a:t>
            </a:r>
            <a:r>
              <a:rPr lang="sv-SE" sz="2000" dirty="0">
                <a:latin typeface="Open Sans" panose="020B0606030504020204" pitchFamily="34" charset="0"/>
              </a:rPr>
              <a:t>, till för att vi </a:t>
            </a:r>
            <a:r>
              <a:rPr lang="sv-SE" sz="2000" u="sng" dirty="0">
                <a:latin typeface="Open Sans" panose="020B0606030504020204" pitchFamily="34" charset="0"/>
              </a:rPr>
              <a:t>vill</a:t>
            </a:r>
            <a:endParaRPr lang="sv-SE" sz="2000" dirty="0">
              <a:latin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 dirty="0">
              <a:latin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>
                <a:latin typeface="Open Sans" panose="020B0606030504020204" pitchFamily="34" charset="0"/>
              </a:rPr>
              <a:t>Fysiska och digitala rum i sömlös symbios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 dirty="0">
              <a:latin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>
                <a:latin typeface="Open Sans" panose="020B0606030504020204" pitchFamily="34" charset="0"/>
              </a:rPr>
              <a:t>Samhällsservice blir allt viktigare (utbildning, hälsa, m.m.)</a:t>
            </a:r>
          </a:p>
          <a:p>
            <a:pPr algn="l"/>
            <a:r>
              <a:rPr lang="sv-SE" sz="2000" dirty="0">
                <a:latin typeface="Open Sans" panose="020B0606030504020204" pitchFamily="34" charset="0"/>
              </a:rPr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000" dirty="0">
                <a:latin typeface="Open Sans" panose="020B0606030504020204" pitchFamily="34" charset="0"/>
              </a:rPr>
              <a:t>Ökad användning dygnets alla timmar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v-SE" sz="2000" dirty="0">
              <a:latin typeface="Open Sans" panose="020B0606030504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000" dirty="0">
                <a:latin typeface="Open Sans" panose="020B0606030504020204" pitchFamily="34" charset="0"/>
              </a:rPr>
              <a:t>Ökad betydelse för att attrahera kompetens till hela kommunen</a:t>
            </a:r>
            <a:endParaRPr lang="sv-SE" sz="2000" i="0" dirty="0">
              <a:effectLst/>
              <a:latin typeface="Open Sans" panose="020B0606030504020204" pitchFamily="34" charset="0"/>
            </a:endParaRP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BC14E902-539E-F729-4947-7483E027D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2246" y="5192909"/>
            <a:ext cx="2552867" cy="1645326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DAFF712F-A214-DAA2-ACBB-721E434C9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9562" y="1579930"/>
            <a:ext cx="2553898" cy="1783674"/>
          </a:xfrm>
          <a:prstGeom prst="rect">
            <a:avLst/>
          </a:prstGeom>
        </p:spPr>
      </p:pic>
      <p:pic>
        <p:nvPicPr>
          <p:cNvPr id="7" name="Bildobjekt 6" descr="En bild som visar utomhus, byggnad, himmel, svart och vit&#10;&#10;AI-genererat innehåll kan vara felaktigt.">
            <a:extLst>
              <a:ext uri="{FF2B5EF4-FFF2-40B4-BE49-F238E27FC236}">
                <a16:creationId xmlns:a16="http://schemas.microsoft.com/office/drawing/2014/main" id="{95D23112-C141-46A3-6C83-DE89A90273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5475" y="0"/>
            <a:ext cx="2557861" cy="1560295"/>
          </a:xfrm>
          <a:prstGeom prst="rect">
            <a:avLst/>
          </a:prstGeom>
        </p:spPr>
      </p:pic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F94BB09F-41B4-53C3-5D96-C4906BBCA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305" y="3429000"/>
            <a:ext cx="2386411" cy="169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457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dn.nola.se/wp-content/uploads/Kungsbacka3.jpg">
            <a:hlinkClick r:id="rId2"/>
            <a:extLst>
              <a:ext uri="{FF2B5EF4-FFF2-40B4-BE49-F238E27FC236}">
                <a16:creationId xmlns:a16="http://schemas.microsoft.com/office/drawing/2014/main" id="{152AE400-75CC-4831-92C0-E0BAB2C15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1208"/>
            <a:ext cx="6240622" cy="41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Bildresultat för gränna">
            <a:hlinkClick r:id="rId4"/>
            <a:extLst>
              <a:ext uri="{FF2B5EF4-FFF2-40B4-BE49-F238E27FC236}">
                <a16:creationId xmlns:a16="http://schemas.microsoft.com/office/drawing/2014/main" id="{18EF6641-CF87-4FDD-814D-26831A4C6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972" y="1641208"/>
            <a:ext cx="5916028" cy="41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ubrik 1">
            <a:extLst>
              <a:ext uri="{FF2B5EF4-FFF2-40B4-BE49-F238E27FC236}">
                <a16:creationId xmlns:a16="http://schemas.microsoft.com/office/drawing/2014/main" id="{364A0035-F9DC-432E-ACCB-174DD8CAE0C8}"/>
              </a:ext>
            </a:extLst>
          </p:cNvPr>
          <p:cNvSpPr txBox="1">
            <a:spLocks/>
          </p:cNvSpPr>
          <p:nvPr/>
        </p:nvSpPr>
        <p:spPr>
          <a:xfrm>
            <a:off x="0" y="326164"/>
            <a:ext cx="12189534" cy="130110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ts val="5100"/>
              </a:lnSpc>
              <a:spcBef>
                <a:spcPct val="0"/>
              </a:spcBef>
              <a:buNone/>
              <a:defRPr sz="48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sv-SE" dirty="0"/>
              <a:t>Attraktivitet </a:t>
            </a:r>
            <a:r>
              <a:rPr lang="sv-SE" b="0" dirty="0"/>
              <a:t> </a:t>
            </a:r>
          </a:p>
          <a:p>
            <a:pPr algn="ctr"/>
            <a:r>
              <a:rPr lang="sv-SE" sz="2800" b="0" dirty="0"/>
              <a:t>Utan folkliv 				Med folkliv 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B6DE977A-EAA0-7EE3-6679-7684656A191A}"/>
              </a:ext>
            </a:extLst>
          </p:cNvPr>
          <p:cNvSpPr txBox="1">
            <a:spLocks/>
          </p:cNvSpPr>
          <p:nvPr/>
        </p:nvSpPr>
        <p:spPr>
          <a:xfrm>
            <a:off x="449425" y="5491211"/>
            <a:ext cx="7648617" cy="3900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ts val="5100"/>
              </a:lnSpc>
              <a:spcBef>
                <a:spcPct val="0"/>
              </a:spcBef>
              <a:buNone/>
              <a:defRPr sz="48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sv-SE" sz="1400" b="0" dirty="0"/>
              <a:t>Kungsbacka							Gränna  </a:t>
            </a:r>
          </a:p>
        </p:txBody>
      </p:sp>
    </p:spTree>
    <p:extLst>
      <p:ext uri="{BB962C8B-B14F-4D97-AF65-F5344CB8AC3E}">
        <p14:creationId xmlns:p14="http://schemas.microsoft.com/office/powerpoint/2010/main" val="3768565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471C4-0F89-0B41-E384-E3DC28238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>
            <a:extLst>
              <a:ext uri="{FF2B5EF4-FFF2-40B4-BE49-F238E27FC236}">
                <a16:creationId xmlns:a16="http://schemas.microsoft.com/office/drawing/2014/main" id="{8348564A-36BF-68E1-8DE3-140923D6D348}"/>
              </a:ext>
            </a:extLst>
          </p:cNvPr>
          <p:cNvSpPr txBox="1">
            <a:spLocks/>
          </p:cNvSpPr>
          <p:nvPr/>
        </p:nvSpPr>
        <p:spPr>
          <a:xfrm>
            <a:off x="325641" y="1254262"/>
            <a:ext cx="6701029" cy="34691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5100"/>
              </a:lnSpc>
              <a:spcBef>
                <a:spcPct val="0"/>
              </a:spcBef>
              <a:buNone/>
              <a:defRPr sz="48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sv-SE" sz="5400" dirty="0"/>
              <a:t> </a:t>
            </a:r>
          </a:p>
          <a:p>
            <a:pPr marL="914400" indent="-914400">
              <a:buFont typeface="Arial" panose="020B0604020202020204" pitchFamily="34" charset="0"/>
              <a:buChar char="•"/>
            </a:pPr>
            <a:endParaRPr lang="sv-SE" sz="54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sv-SE" b="0" dirty="0"/>
              <a:t>Utbud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sv-SE" b="0" dirty="0"/>
              <a:t>Tillgänglighet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sv-SE" b="0" dirty="0"/>
              <a:t>Upplevelser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sv-SE" b="0" dirty="0"/>
              <a:t>Skötsel 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5E78EBA4-14B6-0645-FB9C-15C17AFD6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685" y="1729496"/>
            <a:ext cx="7326648" cy="4476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3907FB50-13B5-60DA-0275-9E88E34E1BEE}"/>
              </a:ext>
            </a:extLst>
          </p:cNvPr>
          <p:cNvSpPr txBox="1">
            <a:spLocks/>
          </p:cNvSpPr>
          <p:nvPr/>
        </p:nvSpPr>
        <p:spPr>
          <a:xfrm>
            <a:off x="84667" y="652256"/>
            <a:ext cx="11781692" cy="34691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5100"/>
              </a:lnSpc>
              <a:spcBef>
                <a:spcPct val="0"/>
              </a:spcBef>
              <a:buNone/>
              <a:defRPr sz="48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sv-SE" dirty="0"/>
              <a:t>1000-tals delar bidrar till  helhetsupplevelser </a:t>
            </a:r>
          </a:p>
          <a:p>
            <a:pPr marL="914400" indent="-914400">
              <a:buFont typeface="Arial" panose="020B0604020202020204" pitchFamily="34" charset="0"/>
              <a:buChar char="•"/>
            </a:pPr>
            <a:endParaRPr lang="sv-SE" sz="5400" dirty="0"/>
          </a:p>
          <a:p>
            <a:pPr marL="914400" indent="-914400">
              <a:buFont typeface="Arial" panose="020B0604020202020204" pitchFamily="34" charset="0"/>
              <a:buChar char="•"/>
            </a:pPr>
            <a:endParaRPr lang="sv-SE" sz="5400" b="0" dirty="0"/>
          </a:p>
        </p:txBody>
      </p:sp>
    </p:spTree>
    <p:extLst>
      <p:ext uri="{BB962C8B-B14F-4D97-AF65-F5344CB8AC3E}">
        <p14:creationId xmlns:p14="http://schemas.microsoft.com/office/powerpoint/2010/main" val="4204828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9DAE9-997B-1B77-1AB9-1EE190869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>
            <a:extLst>
              <a:ext uri="{FF2B5EF4-FFF2-40B4-BE49-F238E27FC236}">
                <a16:creationId xmlns:a16="http://schemas.microsoft.com/office/drawing/2014/main" id="{67A3164E-CA1E-872F-7A19-1CCD63804DEE}"/>
              </a:ext>
            </a:extLst>
          </p:cNvPr>
          <p:cNvSpPr txBox="1">
            <a:spLocks/>
          </p:cNvSpPr>
          <p:nvPr/>
        </p:nvSpPr>
        <p:spPr>
          <a:xfrm>
            <a:off x="833479" y="1173937"/>
            <a:ext cx="6212241" cy="3282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5100"/>
              </a:lnSpc>
              <a:spcBef>
                <a:spcPct val="0"/>
              </a:spcBef>
              <a:buNone/>
              <a:defRPr sz="48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sv-SE" sz="5400" dirty="0"/>
              <a:t>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sv-SE" b="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sv-SE" b="0" dirty="0"/>
              <a:t>Utbud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sv-SE" b="0" dirty="0"/>
              <a:t>Tillgänglighet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sv-SE" b="0" dirty="0"/>
              <a:t>Upplevelser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sv-SE" b="0" dirty="0"/>
              <a:t>Skötsel </a:t>
            </a:r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F57F8676-D03D-BA45-B94E-CC0B2F838302}"/>
              </a:ext>
            </a:extLst>
          </p:cNvPr>
          <p:cNvSpPr txBox="1">
            <a:spLocks/>
          </p:cNvSpPr>
          <p:nvPr/>
        </p:nvSpPr>
        <p:spPr>
          <a:xfrm>
            <a:off x="76933" y="1254262"/>
            <a:ext cx="11781692" cy="34691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5100"/>
              </a:lnSpc>
              <a:spcBef>
                <a:spcPct val="0"/>
              </a:spcBef>
              <a:buNone/>
              <a:defRPr sz="48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sv-SE" dirty="0"/>
              <a:t>Internationell modell</a:t>
            </a:r>
            <a:endParaRPr lang="sv-SE" sz="5400" b="0" dirty="0"/>
          </a:p>
        </p:txBody>
      </p:sp>
      <p:pic>
        <p:nvPicPr>
          <p:cNvPr id="5" name="Bildobjekt 4" descr="En bild som visar text, cirkel, logotyp, Teckensnitt&#10;&#10;AI-genererat innehåll kan vara felaktigt.">
            <a:extLst>
              <a:ext uri="{FF2B5EF4-FFF2-40B4-BE49-F238E27FC236}">
                <a16:creationId xmlns:a16="http://schemas.microsoft.com/office/drawing/2014/main" id="{F60AD9C8-FE48-A239-94AD-936A46AD9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9335" y="952297"/>
            <a:ext cx="6372665" cy="552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743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906D2-5FA2-EE37-18AF-34399A7FB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E476417F-9E15-3614-67C1-A0883F9A5F2C}"/>
              </a:ext>
            </a:extLst>
          </p:cNvPr>
          <p:cNvSpPr txBox="1">
            <a:spLocks/>
          </p:cNvSpPr>
          <p:nvPr/>
        </p:nvSpPr>
        <p:spPr>
          <a:xfrm>
            <a:off x="-88722" y="1638147"/>
            <a:ext cx="8577852" cy="44948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5100"/>
              </a:lnSpc>
              <a:spcBef>
                <a:spcPct val="0"/>
              </a:spcBef>
              <a:buNone/>
              <a:defRPr sz="48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317500">
              <a:defRPr/>
            </a:pPr>
            <a:r>
              <a:rPr lang="sv-SE" sz="2400" b="0" dirty="0"/>
              <a:t>Arenor			Restauranger		Samhällsservice</a:t>
            </a:r>
          </a:p>
          <a:p>
            <a:pPr marL="317500">
              <a:defRPr/>
            </a:pPr>
            <a:r>
              <a:rPr lang="sv-SE" sz="2400" b="0" dirty="0"/>
              <a:t>Parker			Promenadstråk	Sjukhus </a:t>
            </a:r>
          </a:p>
          <a:p>
            <a:pPr marL="317500">
              <a:defRPr/>
            </a:pPr>
            <a:r>
              <a:rPr lang="sv-SE" sz="2400" b="0" dirty="0"/>
              <a:t>Badhus			Kulturhus		Maktcentra</a:t>
            </a:r>
          </a:p>
          <a:p>
            <a:pPr marL="317500" indent="0">
              <a:buFont typeface="Gill Sans" charset="0"/>
              <a:buNone/>
              <a:defRPr/>
            </a:pPr>
            <a:r>
              <a:rPr lang="sv-SE" sz="2400" b="0" dirty="0"/>
              <a:t>Kontor			Idrott			Lekplatser Skolor			Bostäder		Hotell </a:t>
            </a:r>
          </a:p>
          <a:p>
            <a:pPr marL="317500">
              <a:defRPr/>
            </a:pPr>
            <a:r>
              <a:rPr lang="sv-SE" sz="2400" b="0" dirty="0"/>
              <a:t>Konferensanläggningar	Järnvägsstationer	Biltvättar	</a:t>
            </a:r>
          </a:p>
          <a:p>
            <a:pPr marL="317500" indent="0">
              <a:buFont typeface="Gill Sans" charset="0"/>
              <a:buNone/>
              <a:defRPr/>
            </a:pPr>
            <a:r>
              <a:rPr lang="sv-SE" sz="2400" b="0" dirty="0"/>
              <a:t>Teatrar			Butiker			Tandläkare 					</a:t>
            </a:r>
            <a:endParaRPr lang="sv-SE" sz="200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21002F00-3B6E-9FD9-DCB4-C922EF600491}"/>
              </a:ext>
            </a:extLst>
          </p:cNvPr>
          <p:cNvSpPr txBox="1"/>
          <p:nvPr/>
        </p:nvSpPr>
        <p:spPr>
          <a:xfrm>
            <a:off x="1054398" y="437818"/>
            <a:ext cx="87413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4400" b="1" dirty="0"/>
              <a:t>Utbud (mer än bara butiker)</a:t>
            </a:r>
          </a:p>
          <a:p>
            <a:endParaRPr lang="sv-SE" sz="2800" b="1" dirty="0">
              <a:solidFill>
                <a:srgbClr val="0070C0"/>
              </a:solidFill>
              <a:latin typeface="Minion Pro" panose="020405030503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564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C5D0F-D8FE-7C80-0106-F99368DB4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71A5B31E-BA96-459B-7D36-0F5569860F1B}"/>
              </a:ext>
            </a:extLst>
          </p:cNvPr>
          <p:cNvSpPr txBox="1">
            <a:spLocks/>
          </p:cNvSpPr>
          <p:nvPr/>
        </p:nvSpPr>
        <p:spPr>
          <a:xfrm>
            <a:off x="1004799" y="255947"/>
            <a:ext cx="3864074" cy="13466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5100"/>
              </a:lnSpc>
              <a:spcBef>
                <a:spcPct val="0"/>
              </a:spcBef>
              <a:buNone/>
              <a:defRPr sz="48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dirty="0"/>
              <a:t>Tillgänglighet </a:t>
            </a:r>
          </a:p>
        </p:txBody>
      </p: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307C156C-4517-B722-CF2C-02074E6275BD}"/>
              </a:ext>
            </a:extLst>
          </p:cNvPr>
          <p:cNvSpPr txBox="1">
            <a:spLocks/>
          </p:cNvSpPr>
          <p:nvPr/>
        </p:nvSpPr>
        <p:spPr>
          <a:xfrm>
            <a:off x="87549" y="2052536"/>
            <a:ext cx="6206247" cy="48054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Alla</a:t>
            </a:r>
            <a:r>
              <a:rPr lang="en-US" dirty="0"/>
              <a:t> </a:t>
            </a:r>
            <a:r>
              <a:rPr lang="en-US" dirty="0" err="1"/>
              <a:t>tafikslag</a:t>
            </a:r>
            <a:r>
              <a:rPr lang="en-US" dirty="0"/>
              <a:t>, </a:t>
            </a:r>
            <a:r>
              <a:rPr lang="en-US" dirty="0" err="1"/>
              <a:t>inte</a:t>
            </a:r>
            <a:r>
              <a:rPr lang="en-US" dirty="0"/>
              <a:t> bara </a:t>
            </a:r>
            <a:r>
              <a:rPr lang="en-US" dirty="0" err="1"/>
              <a:t>bilar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 err="1"/>
              <a:t>Faktisk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upplevd</a:t>
            </a:r>
            <a:r>
              <a:rPr lang="en-US" dirty="0"/>
              <a:t>   </a:t>
            </a:r>
          </a:p>
          <a:p>
            <a:endParaRPr lang="en-US" dirty="0"/>
          </a:p>
          <a:p>
            <a:r>
              <a:rPr lang="en-US" dirty="0" err="1"/>
              <a:t>Inkludering</a:t>
            </a:r>
            <a:r>
              <a:rPr lang="en-US" dirty="0"/>
              <a:t> för </a:t>
            </a:r>
            <a:r>
              <a:rPr lang="en-US" dirty="0" err="1"/>
              <a:t>alla</a:t>
            </a:r>
            <a:r>
              <a:rPr lang="en-US" dirty="0"/>
              <a:t> </a:t>
            </a:r>
            <a:r>
              <a:rPr lang="en-US" dirty="0" err="1"/>
              <a:t>olika</a:t>
            </a:r>
            <a:r>
              <a:rPr lang="en-US" dirty="0"/>
              <a:t> </a:t>
            </a:r>
            <a:r>
              <a:rPr lang="en-US" dirty="0" err="1"/>
              <a:t>användare</a:t>
            </a:r>
            <a:endParaRPr lang="en-US" dirty="0"/>
          </a:p>
          <a:p>
            <a:endParaRPr lang="en-US" dirty="0"/>
          </a:p>
          <a:p>
            <a:r>
              <a:rPr lang="en-US" dirty="0"/>
              <a:t>Integration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samlevnad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 err="1"/>
              <a:t>Trygghet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Fysisk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digital</a:t>
            </a:r>
            <a:endParaRPr lang="en-US" sz="200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B4258DDA-BE44-4A15-9084-1400DC3CB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6579" y="0"/>
            <a:ext cx="3590925" cy="2423993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4AC57B1B-BEBE-E64A-A499-4E6CDF036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6578" y="2481377"/>
            <a:ext cx="3590925" cy="215962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9CE237C0-75B9-3BEE-08AE-81E4642B3F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6015" y="4698381"/>
            <a:ext cx="3609799" cy="215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734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6268</TotalTime>
  <Words>342</Words>
  <Application>Microsoft Office PowerPoint</Application>
  <PresentationFormat>Bredbild</PresentationFormat>
  <Paragraphs>88</Paragraphs>
  <Slides>15</Slides>
  <Notes>2</Notes>
  <HiddenSlides>0</HiddenSlides>
  <MMClips>0</MMClips>
  <ScaleCrop>false</ScaleCrop>
  <HeadingPairs>
    <vt:vector size="6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Gill Sans</vt:lpstr>
      <vt:lpstr>Minion Pro</vt:lpstr>
      <vt:lpstr>Open Sans</vt:lpstr>
      <vt:lpstr>Wingdings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Vasakronan 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Process för e</dc:title>
  <dc:creator>Pettersson.Post Kristina</dc:creator>
  <cp:lastModifiedBy>Peter Blom</cp:lastModifiedBy>
  <cp:revision>32</cp:revision>
  <cp:lastPrinted>2025-04-29T11:24:34Z</cp:lastPrinted>
  <dcterms:created xsi:type="dcterms:W3CDTF">2021-11-02T09:45:37Z</dcterms:created>
  <dcterms:modified xsi:type="dcterms:W3CDTF">2025-05-05T12:10:18Z</dcterms:modified>
</cp:coreProperties>
</file>