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309" r:id="rId5"/>
    <p:sldId id="265" r:id="rId6"/>
    <p:sldId id="268" r:id="rId7"/>
    <p:sldId id="294" r:id="rId8"/>
    <p:sldId id="269" r:id="rId9"/>
    <p:sldId id="271" r:id="rId10"/>
    <p:sldId id="307" r:id="rId11"/>
    <p:sldId id="270" r:id="rId12"/>
    <p:sldId id="272" r:id="rId13"/>
    <p:sldId id="274" r:id="rId14"/>
    <p:sldId id="275" r:id="rId15"/>
    <p:sldId id="276" r:id="rId16"/>
    <p:sldId id="308" r:id="rId17"/>
    <p:sldId id="278" r:id="rId18"/>
    <p:sldId id="279" r:id="rId19"/>
    <p:sldId id="280" r:id="rId20"/>
    <p:sldId id="281" r:id="rId21"/>
    <p:sldId id="282" r:id="rId22"/>
    <p:sldId id="283" r:id="rId23"/>
    <p:sldId id="286" r:id="rId24"/>
    <p:sldId id="305" r:id="rId25"/>
    <p:sldId id="288" r:id="rId26"/>
  </p:sldIdLst>
  <p:sldSz cx="12192000" cy="6858000"/>
  <p:notesSz cx="6858000" cy="9144000"/>
  <p:embeddedFontLst>
    <p:embeddedFont>
      <p:font typeface="Apercu" panose="020B0604020202020204" charset="0"/>
      <p:regular r:id="rId29"/>
      <p:bold r:id="rId30"/>
    </p:embeddedFont>
    <p:embeddedFont>
      <p:font typeface="Apercu Light" panose="0200050603000002000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638E"/>
    <a:srgbClr val="F49D4A"/>
    <a:srgbClr val="F1841D"/>
    <a:srgbClr val="1A1918"/>
    <a:srgbClr val="8BCED3"/>
    <a:srgbClr val="DADADA"/>
    <a:srgbClr val="9D9D9C"/>
    <a:srgbClr val="FFFF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055DFE-5AB2-4AA0-A434-6DF6CFD0A7E1}" v="43" dt="2023-04-19T11:31:56.1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just format 2 - Dekorfärg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llanmörkt format 1 - Dekorfär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just format 3 - Dekorfär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77556" autoAdjust="0"/>
  </p:normalViewPr>
  <p:slideViewPr>
    <p:cSldViewPr>
      <p:cViewPr varScale="1">
        <p:scale>
          <a:sx n="93" d="100"/>
          <a:sy n="93" d="100"/>
        </p:scale>
        <p:origin x="92" y="2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bj\AppData\Local\Temp\Temp1_Fastighets&#228;garindex%202023%2020230418%2014_49_19(1).zip\Skara_2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Bok2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bj\AppData\Local\Temp\Temp1_Fastighets&#228;garindex%202023%2020230418%2014_49_19(1).zip\Skara_27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k2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k2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k2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k2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k2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k2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Bok2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Slide_6!$A$3:$B$3</c:f>
              <c:strCache>
                <c:ptCount val="2"/>
                <c:pt idx="0">
                  <c:v>Om du skulle ge ett helhetsomdöme på hur det är att vara fastighetsägare i [q1answer] kommun, vilket skulle det vara?</c:v>
                </c:pt>
                <c:pt idx="1">
                  <c:v>Skara (n=14)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Slide_6!$C$2:$H$2</c:f>
              <c:strCache>
                <c:ptCount val="6"/>
                <c:pt idx="0">
                  <c:v>Kan ej svara/ingen uppfattning</c:v>
                </c:pt>
                <c:pt idx="1">
                  <c:v>1 - Inte alls bra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5 - Mycket bra</c:v>
                </c:pt>
              </c:strCache>
            </c:strRef>
          </c:cat>
          <c:val>
            <c:numRef>
              <c:f>Slide_6!$C$3:$H$3</c:f>
              <c:numCache>
                <c:formatCode>#,##0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42.857142857142897</c:v>
                </c:pt>
                <c:pt idx="4">
                  <c:v>42.857142857142897</c:v>
                </c:pt>
                <c:pt idx="5">
                  <c:v>14.285714285714301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4C-4743-82FE-8DDF20C9F0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34694128"/>
        <c:axId val="2034687888"/>
      </c:barChart>
      <c:catAx>
        <c:axId val="20346941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2034687888"/>
        <c:crosses val="autoZero"/>
        <c:auto val="1"/>
        <c:lblAlgn val="ctr"/>
        <c:lblOffset val="100"/>
        <c:noMultiLvlLbl val="0"/>
      </c:catAx>
      <c:valAx>
        <c:axId val="2034687888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2034694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19A-4048-8A86-E1BB508D3B45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19A-4048-8A86-E1BB508D3B45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19A-4048-8A86-E1BB508D3B45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19A-4048-8A86-E1BB508D3B45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9A-4048-8A86-E1BB508D3B4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Blad8!$P$8:$P$21</c:f>
              <c:strCache>
                <c:ptCount val="14"/>
                <c:pt idx="0">
                  <c:v>De allmänna kommunikationerna i anslutning till min fastighetsverksamhet fungerar bra</c:v>
                </c:pt>
                <c:pt idx="1">
                  <c:v>Att köpa fastigheter inom kommunen är en god investering</c:v>
                </c:pt>
                <c:pt idx="2">
                  <c:v>Kontakterna med tjänstemän inom kommunen fungerar bra</c:v>
                </c:pt>
                <c:pt idx="3">
                  <c:v>De kommunala avgifterna är rimliga</c:v>
                </c:pt>
                <c:pt idx="4">
                  <c:v>Kommunens krav på fastighetsägarnas sophantering är rimliga</c:v>
                </c:pt>
                <c:pt idx="5">
                  <c:v>Mina förutsättningar att i framtiden bedriva lönsam fastighetsverksamhet inom kommunen är goda</c:v>
                </c:pt>
                <c:pt idx="6">
                  <c:v>Kommunen informerar om viktiga förändringar i rimlig utsträckning</c:v>
                </c:pt>
                <c:pt idx="7">
                  <c:v>Näringslivsklimatet är gynnsamt för fastighetsverksamhet</c:v>
                </c:pt>
                <c:pt idx="8">
                  <c:v>Kontakterna med politiker inom kommunen fungerar bra</c:v>
                </c:pt>
                <c:pt idx="9">
                  <c:v>Mellan kommunala och privata fastighetsägare råder konkurrens på lika villkor</c:v>
                </c:pt>
                <c:pt idx="10">
                  <c:v>Handläggningstiderna inom kommunen är rimliga</c:v>
                </c:pt>
                <c:pt idx="11">
                  <c:v>Byggärenden fungerar smidigt i min kommun</c:v>
                </c:pt>
                <c:pt idx="12">
                  <c:v>Kommunen är engagerad i utvecklingen av centrum</c:v>
                </c:pt>
                <c:pt idx="13">
                  <c:v>Planärenden fungerar smidigt i min kommun</c:v>
                </c:pt>
              </c:strCache>
            </c:strRef>
          </c:cat>
          <c:val>
            <c:numRef>
              <c:f>Blad8!$Q$8:$Q$21</c:f>
              <c:numCache>
                <c:formatCode>General</c:formatCode>
                <c:ptCount val="14"/>
                <c:pt idx="0">
                  <c:v>-28</c:v>
                </c:pt>
                <c:pt idx="1">
                  <c:v>-14</c:v>
                </c:pt>
                <c:pt idx="2">
                  <c:v>-8</c:v>
                </c:pt>
                <c:pt idx="3">
                  <c:v>-7</c:v>
                </c:pt>
                <c:pt idx="4">
                  <c:v>-5</c:v>
                </c:pt>
                <c:pt idx="5">
                  <c:v>2</c:v>
                </c:pt>
                <c:pt idx="6">
                  <c:v>3</c:v>
                </c:pt>
                <c:pt idx="7">
                  <c:v>6</c:v>
                </c:pt>
                <c:pt idx="8">
                  <c:v>7</c:v>
                </c:pt>
                <c:pt idx="9">
                  <c:v>25</c:v>
                </c:pt>
                <c:pt idx="10">
                  <c:v>25</c:v>
                </c:pt>
                <c:pt idx="11">
                  <c:v>31</c:v>
                </c:pt>
                <c:pt idx="12">
                  <c:v>33</c:v>
                </c:pt>
                <c:pt idx="13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9A-4048-8A86-E1BB508D3B4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370827264"/>
        <c:axId val="1370814784"/>
      </c:barChart>
      <c:catAx>
        <c:axId val="1370827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370814784"/>
        <c:crosses val="autoZero"/>
        <c:auto val="1"/>
        <c:lblAlgn val="ctr"/>
        <c:lblOffset val="100"/>
        <c:noMultiLvlLbl val="0"/>
      </c:catAx>
      <c:valAx>
        <c:axId val="137081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370827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AB4-4156-AE96-B030AF9E0D9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Slide_7!$G$31:$G$49</c:f>
              <c:strCache>
                <c:ptCount val="19"/>
                <c:pt idx="0">
                  <c:v>Alingsås</c:v>
                </c:pt>
                <c:pt idx="1">
                  <c:v>Kungsbacka </c:v>
                </c:pt>
                <c:pt idx="2">
                  <c:v>Vänersborg </c:v>
                </c:pt>
                <c:pt idx="3">
                  <c:v>Göteborg </c:v>
                </c:pt>
                <c:pt idx="4">
                  <c:v>Lidköping </c:v>
                </c:pt>
                <c:pt idx="5">
                  <c:v>Halmstad </c:v>
                </c:pt>
                <c:pt idx="6">
                  <c:v>Motala </c:v>
                </c:pt>
                <c:pt idx="7">
                  <c:v>Uddevalla </c:v>
                </c:pt>
                <c:pt idx="8">
                  <c:v>Karlstad </c:v>
                </c:pt>
                <c:pt idx="9">
                  <c:v>Jönköping </c:v>
                </c:pt>
                <c:pt idx="10">
                  <c:v>Skara*</c:v>
                </c:pt>
                <c:pt idx="11">
                  <c:v>Falköping </c:v>
                </c:pt>
                <c:pt idx="12">
                  <c:v>Kalmar </c:v>
                </c:pt>
                <c:pt idx="13">
                  <c:v>Mariestad </c:v>
                </c:pt>
                <c:pt idx="14">
                  <c:v>Linköping </c:v>
                </c:pt>
                <c:pt idx="15">
                  <c:v>Skövde </c:v>
                </c:pt>
                <c:pt idx="16">
                  <c:v>Varberg </c:v>
                </c:pt>
                <c:pt idx="17">
                  <c:v>Trollhättan </c:v>
                </c:pt>
                <c:pt idx="18">
                  <c:v>Borås </c:v>
                </c:pt>
              </c:strCache>
            </c:strRef>
          </c:cat>
          <c:val>
            <c:numRef>
              <c:f>Slide_7!$H$31:$H$49</c:f>
              <c:numCache>
                <c:formatCode>0.0</c:formatCode>
                <c:ptCount val="19"/>
                <c:pt idx="0">
                  <c:v>53.571428571428598</c:v>
                </c:pt>
                <c:pt idx="1">
                  <c:v>56.9444444444444</c:v>
                </c:pt>
                <c:pt idx="2">
                  <c:v>58.3333333333333</c:v>
                </c:pt>
                <c:pt idx="3">
                  <c:v>58.928571428571402</c:v>
                </c:pt>
                <c:pt idx="4">
                  <c:v>59</c:v>
                </c:pt>
                <c:pt idx="5">
                  <c:v>60</c:v>
                </c:pt>
                <c:pt idx="6">
                  <c:v>60.714285714285701</c:v>
                </c:pt>
                <c:pt idx="7">
                  <c:v>62.5</c:v>
                </c:pt>
                <c:pt idx="8">
                  <c:v>63.8888888888889</c:v>
                </c:pt>
                <c:pt idx="9">
                  <c:v>66.477272727272705</c:v>
                </c:pt>
                <c:pt idx="10">
                  <c:v>67.857142857142904</c:v>
                </c:pt>
                <c:pt idx="11">
                  <c:v>68.0555555555556</c:v>
                </c:pt>
                <c:pt idx="12">
                  <c:v>68.75</c:v>
                </c:pt>
                <c:pt idx="13">
                  <c:v>68.75</c:v>
                </c:pt>
                <c:pt idx="14">
                  <c:v>69.1666666666667</c:v>
                </c:pt>
                <c:pt idx="15">
                  <c:v>69.1666666666667</c:v>
                </c:pt>
                <c:pt idx="16">
                  <c:v>69.4444444444444</c:v>
                </c:pt>
                <c:pt idx="17">
                  <c:v>69.736842105263193</c:v>
                </c:pt>
                <c:pt idx="18">
                  <c:v>71.186440677966104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B4-4156-AE96-B030AF9E0D9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18382640"/>
        <c:axId val="718396560"/>
      </c:barChart>
      <c:catAx>
        <c:axId val="718382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18396560"/>
        <c:crosses val="autoZero"/>
        <c:auto val="1"/>
        <c:lblAlgn val="ctr"/>
        <c:lblOffset val="100"/>
        <c:noMultiLvlLbl val="0"/>
      </c:catAx>
      <c:valAx>
        <c:axId val="718396560"/>
        <c:scaling>
          <c:orientation val="minMax"/>
          <c:min val="50"/>
        </c:scaling>
        <c:delete val="0"/>
        <c:axPos val="b"/>
        <c:numFmt formatCode="0.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18382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Blad1!$I$7</c:f>
              <c:strCache>
                <c:ptCount val="1"/>
                <c:pt idx="0">
                  <c:v>Samtliga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Blad1!$H$8:$H$11</c:f>
              <c:strCache>
                <c:ptCount val="4"/>
                <c:pt idx="0">
                  <c:v>Näringslivsklimatet är gynnsamt för fastighetsverksamhet</c:v>
                </c:pt>
                <c:pt idx="1">
                  <c:v>Mina förutsättningar att i framtiden bedriva lönsam fastighetsverksamhet inom kommunen är goda</c:v>
                </c:pt>
                <c:pt idx="2">
                  <c:v>Att köpa fastigheter inom kommunen är en god investering</c:v>
                </c:pt>
                <c:pt idx="3">
                  <c:v>Mellan kommunala och privata fastighetsägare råder konkurrens på lika villkor</c:v>
                </c:pt>
              </c:strCache>
            </c:strRef>
          </c:cat>
          <c:val>
            <c:numRef>
              <c:f>Blad1!$I$8:$I$11</c:f>
              <c:numCache>
                <c:formatCode>General</c:formatCode>
                <c:ptCount val="4"/>
                <c:pt idx="0">
                  <c:v>51</c:v>
                </c:pt>
                <c:pt idx="1">
                  <c:v>62</c:v>
                </c:pt>
                <c:pt idx="2">
                  <c:v>64</c:v>
                </c:pt>
                <c:pt idx="3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ED-4C13-9697-0C84C5548D2C}"/>
            </c:ext>
          </c:extLst>
        </c:ser>
        <c:ser>
          <c:idx val="1"/>
          <c:order val="1"/>
          <c:tx>
            <c:strRef>
              <c:f>Blad1!$J$7</c:f>
              <c:strCache>
                <c:ptCount val="1"/>
                <c:pt idx="0">
                  <c:v>Skara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Blad1!$H$8:$H$11</c:f>
              <c:strCache>
                <c:ptCount val="4"/>
                <c:pt idx="0">
                  <c:v>Näringslivsklimatet är gynnsamt för fastighetsverksamhet</c:v>
                </c:pt>
                <c:pt idx="1">
                  <c:v>Mina förutsättningar att i framtiden bedriva lönsam fastighetsverksamhet inom kommunen är goda</c:v>
                </c:pt>
                <c:pt idx="2">
                  <c:v>Att köpa fastigheter inom kommunen är en god investering</c:v>
                </c:pt>
                <c:pt idx="3">
                  <c:v>Mellan kommunala och privata fastighetsägare råder konkurrens på lika villkor</c:v>
                </c:pt>
              </c:strCache>
            </c:strRef>
          </c:cat>
          <c:val>
            <c:numRef>
              <c:f>Blad1!$J$8:$J$11</c:f>
              <c:numCache>
                <c:formatCode>General</c:formatCode>
                <c:ptCount val="4"/>
                <c:pt idx="0">
                  <c:v>57</c:v>
                </c:pt>
                <c:pt idx="1">
                  <c:v>64</c:v>
                </c:pt>
                <c:pt idx="2">
                  <c:v>50</c:v>
                </c:pt>
                <c:pt idx="3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ED-4C13-9697-0C84C5548D2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46757024"/>
        <c:axId val="646750304"/>
      </c:barChart>
      <c:catAx>
        <c:axId val="646757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46750304"/>
        <c:crosses val="autoZero"/>
        <c:auto val="1"/>
        <c:lblAlgn val="ctr"/>
        <c:lblOffset val="100"/>
        <c:noMultiLvlLbl val="0"/>
      </c:catAx>
      <c:valAx>
        <c:axId val="646750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46757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Blad2!$I$11</c:f>
              <c:strCache>
                <c:ptCount val="1"/>
                <c:pt idx="0">
                  <c:v>Näringslivsklimatet är gynnsamt för fastighetsverksamhet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Blad2!$J$10:$V$10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2017</c:v>
                </c:pt>
                <c:pt idx="10">
                  <c:v>2019</c:v>
                </c:pt>
                <c:pt idx="11">
                  <c:v>2021</c:v>
                </c:pt>
                <c:pt idx="12">
                  <c:v>2023</c:v>
                </c:pt>
              </c:numCache>
            </c:numRef>
          </c:cat>
          <c:val>
            <c:numRef>
              <c:f>Blad2!$J$11:$V$11</c:f>
              <c:numCache>
                <c:formatCode>0</c:formatCode>
                <c:ptCount val="13"/>
                <c:pt idx="0">
                  <c:v>65.853700000000003</c:v>
                </c:pt>
                <c:pt idx="1">
                  <c:v>63.157899999999998</c:v>
                </c:pt>
                <c:pt idx="2">
                  <c:v>57.142899999999997</c:v>
                </c:pt>
                <c:pt idx="3">
                  <c:v>57.142899999999997</c:v>
                </c:pt>
                <c:pt idx="4">
                  <c:v>53.658499999999997</c:v>
                </c:pt>
                <c:pt idx="5">
                  <c:v>63.4146</c:v>
                </c:pt>
                <c:pt idx="6">
                  <c:v>51.5152</c:v>
                </c:pt>
                <c:pt idx="7">
                  <c:v>44</c:v>
                </c:pt>
                <c:pt idx="8">
                  <c:v>32</c:v>
                </c:pt>
                <c:pt idx="9">
                  <c:v>52.381</c:v>
                </c:pt>
                <c:pt idx="10">
                  <c:v>52.631599999999999</c:v>
                </c:pt>
                <c:pt idx="11">
                  <c:v>70.588200000000001</c:v>
                </c:pt>
                <c:pt idx="12" formatCode="General">
                  <c:v>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AC5-46C7-A658-6484ACE0333A}"/>
            </c:ext>
          </c:extLst>
        </c:ser>
        <c:ser>
          <c:idx val="1"/>
          <c:order val="1"/>
          <c:tx>
            <c:strRef>
              <c:f>Blad2!$I$12</c:f>
              <c:strCache>
                <c:ptCount val="1"/>
                <c:pt idx="0">
                  <c:v>Mina förutsättningar att i framtiden bedriva lönsam fastighetsverksamhet inom kommunen är goda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Blad2!$J$10:$V$10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2017</c:v>
                </c:pt>
                <c:pt idx="10">
                  <c:v>2019</c:v>
                </c:pt>
                <c:pt idx="11">
                  <c:v>2021</c:v>
                </c:pt>
                <c:pt idx="12">
                  <c:v>2023</c:v>
                </c:pt>
              </c:numCache>
            </c:numRef>
          </c:cat>
          <c:val>
            <c:numRef>
              <c:f>Blad2!$J$12:$V$12</c:f>
              <c:numCache>
                <c:formatCode>0</c:formatCode>
                <c:ptCount val="13"/>
                <c:pt idx="0">
                  <c:v>68.292699999999996</c:v>
                </c:pt>
                <c:pt idx="1">
                  <c:v>81.578900000000004</c:v>
                </c:pt>
                <c:pt idx="2">
                  <c:v>64.285700000000006</c:v>
                </c:pt>
                <c:pt idx="3">
                  <c:v>69.047600000000003</c:v>
                </c:pt>
                <c:pt idx="4">
                  <c:v>70.731700000000004</c:v>
                </c:pt>
                <c:pt idx="5">
                  <c:v>70.731700000000004</c:v>
                </c:pt>
                <c:pt idx="6">
                  <c:v>66.666700000000006</c:v>
                </c:pt>
                <c:pt idx="7">
                  <c:v>64</c:v>
                </c:pt>
                <c:pt idx="8">
                  <c:v>72</c:v>
                </c:pt>
                <c:pt idx="9">
                  <c:v>66.666700000000006</c:v>
                </c:pt>
                <c:pt idx="10">
                  <c:v>89.473699999999994</c:v>
                </c:pt>
                <c:pt idx="11">
                  <c:v>82.352900000000005</c:v>
                </c:pt>
                <c:pt idx="12" formatCode="General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AC5-46C7-A658-6484ACE0333A}"/>
            </c:ext>
          </c:extLst>
        </c:ser>
        <c:ser>
          <c:idx val="2"/>
          <c:order val="2"/>
          <c:tx>
            <c:strRef>
              <c:f>Blad2!$I$13</c:f>
              <c:strCache>
                <c:ptCount val="1"/>
                <c:pt idx="0">
                  <c:v>Att köpa fastigheter inom kommunen är en god investering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Blad2!$J$10:$V$10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2017</c:v>
                </c:pt>
                <c:pt idx="10">
                  <c:v>2019</c:v>
                </c:pt>
                <c:pt idx="11">
                  <c:v>2021</c:v>
                </c:pt>
                <c:pt idx="12">
                  <c:v>2023</c:v>
                </c:pt>
              </c:numCache>
            </c:numRef>
          </c:cat>
          <c:val>
            <c:numRef>
              <c:f>Blad2!$J$13:$V$13</c:f>
              <c:numCache>
                <c:formatCode>0</c:formatCode>
                <c:ptCount val="13"/>
                <c:pt idx="0">
                  <c:v>70.731700000000004</c:v>
                </c:pt>
                <c:pt idx="1">
                  <c:v>52.631599999999999</c:v>
                </c:pt>
                <c:pt idx="2">
                  <c:v>54.761899999999997</c:v>
                </c:pt>
                <c:pt idx="3">
                  <c:v>69.047600000000003</c:v>
                </c:pt>
                <c:pt idx="4">
                  <c:v>60.9756</c:v>
                </c:pt>
                <c:pt idx="5">
                  <c:v>46.341500000000003</c:v>
                </c:pt>
                <c:pt idx="6">
                  <c:v>60.606099999999998</c:v>
                </c:pt>
                <c:pt idx="7">
                  <c:v>60</c:v>
                </c:pt>
                <c:pt idx="8">
                  <c:v>32</c:v>
                </c:pt>
                <c:pt idx="9">
                  <c:v>47.619</c:v>
                </c:pt>
                <c:pt idx="10">
                  <c:v>73.684200000000004</c:v>
                </c:pt>
                <c:pt idx="11">
                  <c:v>76.470600000000005</c:v>
                </c:pt>
                <c:pt idx="12" formatCode="General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AC5-46C7-A658-6484ACE0333A}"/>
            </c:ext>
          </c:extLst>
        </c:ser>
        <c:ser>
          <c:idx val="3"/>
          <c:order val="3"/>
          <c:tx>
            <c:strRef>
              <c:f>Blad2!$I$14</c:f>
              <c:strCache>
                <c:ptCount val="1"/>
                <c:pt idx="0">
                  <c:v>Mellan kommunala och privata fastighetsägare råder konkurrens på lika villkor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Blad2!$J$10:$V$10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2017</c:v>
                </c:pt>
                <c:pt idx="10">
                  <c:v>2019</c:v>
                </c:pt>
                <c:pt idx="11">
                  <c:v>2021</c:v>
                </c:pt>
                <c:pt idx="12">
                  <c:v>2023</c:v>
                </c:pt>
              </c:numCache>
            </c:numRef>
          </c:cat>
          <c:val>
            <c:numRef>
              <c:f>Blad2!$J$14:$V$14</c:f>
              <c:numCache>
                <c:formatCode>0</c:formatCode>
                <c:ptCount val="13"/>
                <c:pt idx="0">
                  <c:v>36.5854</c:v>
                </c:pt>
                <c:pt idx="1">
                  <c:v>50</c:v>
                </c:pt>
                <c:pt idx="2">
                  <c:v>45.238100000000003</c:v>
                </c:pt>
                <c:pt idx="3">
                  <c:v>42.857100000000003</c:v>
                </c:pt>
                <c:pt idx="4">
                  <c:v>51.219499999999996</c:v>
                </c:pt>
                <c:pt idx="5">
                  <c:v>48.780500000000004</c:v>
                </c:pt>
                <c:pt idx="6">
                  <c:v>39.393900000000002</c:v>
                </c:pt>
                <c:pt idx="7">
                  <c:v>44</c:v>
                </c:pt>
                <c:pt idx="8">
                  <c:v>48</c:v>
                </c:pt>
                <c:pt idx="9">
                  <c:v>61.904800000000002</c:v>
                </c:pt>
                <c:pt idx="10">
                  <c:v>57.8947</c:v>
                </c:pt>
                <c:pt idx="11">
                  <c:v>70.588200000000001</c:v>
                </c:pt>
                <c:pt idx="12" formatCode="General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AC5-46C7-A658-6484ACE033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49084144"/>
        <c:axId val="1049077424"/>
      </c:lineChart>
      <c:catAx>
        <c:axId val="1049084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49077424"/>
        <c:crosses val="autoZero"/>
        <c:auto val="1"/>
        <c:lblAlgn val="ctr"/>
        <c:lblOffset val="100"/>
        <c:noMultiLvlLbl val="0"/>
      </c:catAx>
      <c:valAx>
        <c:axId val="1049077424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49084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Blad3!$J$12</c:f>
              <c:strCache>
                <c:ptCount val="1"/>
                <c:pt idx="0">
                  <c:v>Samtliga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Blad3!$I$13:$I$18</c:f>
              <c:strCache>
                <c:ptCount val="6"/>
                <c:pt idx="0">
                  <c:v>De allmänna kommunikationerna i anslutning till min fastighetsverksamhet fungerar bra</c:v>
                </c:pt>
                <c:pt idx="1">
                  <c:v>De kommunala avgifterna är rimliga</c:v>
                </c:pt>
                <c:pt idx="2">
                  <c:v>Kommunens krav på fastighetsägarnas sophantering är rimliga</c:v>
                </c:pt>
                <c:pt idx="3">
                  <c:v>Planärenden fungerar smidigt i min kommun</c:v>
                </c:pt>
                <c:pt idx="4">
                  <c:v>Byggärenden fungerar smidigt i min kommun</c:v>
                </c:pt>
                <c:pt idx="5">
                  <c:v>Handläggningstiderna inom kommunen är rimliga</c:v>
                </c:pt>
              </c:strCache>
            </c:strRef>
          </c:cat>
          <c:val>
            <c:numRef>
              <c:f>Blad3!$J$13:$J$18</c:f>
              <c:numCache>
                <c:formatCode>General</c:formatCode>
                <c:ptCount val="6"/>
                <c:pt idx="0">
                  <c:v>78</c:v>
                </c:pt>
                <c:pt idx="1">
                  <c:v>50</c:v>
                </c:pt>
                <c:pt idx="2">
                  <c:v>62</c:v>
                </c:pt>
                <c:pt idx="3">
                  <c:v>26</c:v>
                </c:pt>
                <c:pt idx="4">
                  <c:v>33</c:v>
                </c:pt>
                <c:pt idx="5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28-4603-A285-0EE45B8AE21D}"/>
            </c:ext>
          </c:extLst>
        </c:ser>
        <c:ser>
          <c:idx val="1"/>
          <c:order val="1"/>
          <c:tx>
            <c:strRef>
              <c:f>Blad3!$K$12</c:f>
              <c:strCache>
                <c:ptCount val="1"/>
                <c:pt idx="0">
                  <c:v>Skara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Blad3!$I$13:$I$18</c:f>
              <c:strCache>
                <c:ptCount val="6"/>
                <c:pt idx="0">
                  <c:v>De allmänna kommunikationerna i anslutning till min fastighetsverksamhet fungerar bra</c:v>
                </c:pt>
                <c:pt idx="1">
                  <c:v>De kommunala avgifterna är rimliga</c:v>
                </c:pt>
                <c:pt idx="2">
                  <c:v>Kommunens krav på fastighetsägarnas sophantering är rimliga</c:v>
                </c:pt>
                <c:pt idx="3">
                  <c:v>Planärenden fungerar smidigt i min kommun</c:v>
                </c:pt>
                <c:pt idx="4">
                  <c:v>Byggärenden fungerar smidigt i min kommun</c:v>
                </c:pt>
                <c:pt idx="5">
                  <c:v>Handläggningstiderna inom kommunen är rimliga</c:v>
                </c:pt>
              </c:strCache>
            </c:strRef>
          </c:cat>
          <c:val>
            <c:numRef>
              <c:f>Blad3!$K$13:$K$18</c:f>
              <c:numCache>
                <c:formatCode>General</c:formatCode>
                <c:ptCount val="6"/>
                <c:pt idx="0">
                  <c:v>50</c:v>
                </c:pt>
                <c:pt idx="1">
                  <c:v>43</c:v>
                </c:pt>
                <c:pt idx="2">
                  <c:v>57</c:v>
                </c:pt>
                <c:pt idx="3">
                  <c:v>64</c:v>
                </c:pt>
                <c:pt idx="4">
                  <c:v>64</c:v>
                </c:pt>
                <c:pt idx="5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28-4603-A285-0EE45B8AE21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70791264"/>
        <c:axId val="1370777344"/>
      </c:barChart>
      <c:catAx>
        <c:axId val="137079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370777344"/>
        <c:crosses val="autoZero"/>
        <c:auto val="1"/>
        <c:lblAlgn val="ctr"/>
        <c:lblOffset val="100"/>
        <c:noMultiLvlLbl val="0"/>
      </c:catAx>
      <c:valAx>
        <c:axId val="1370777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370791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Blad4!$I$12</c:f>
              <c:strCache>
                <c:ptCount val="1"/>
                <c:pt idx="0">
                  <c:v>De allmänna kommunikationerna i anslutning till min fastighetsverksamhet fungerar bra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Blad4!$J$11:$V$11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2017</c:v>
                </c:pt>
                <c:pt idx="10">
                  <c:v>2019</c:v>
                </c:pt>
                <c:pt idx="11">
                  <c:v>2021</c:v>
                </c:pt>
                <c:pt idx="12">
                  <c:v>2023</c:v>
                </c:pt>
              </c:numCache>
            </c:numRef>
          </c:cat>
          <c:val>
            <c:numRef>
              <c:f>Blad4!$J$12:$V$12</c:f>
              <c:numCache>
                <c:formatCode>0</c:formatCode>
                <c:ptCount val="13"/>
                <c:pt idx="0">
                  <c:v>92.682900000000004</c:v>
                </c:pt>
                <c:pt idx="1">
                  <c:v>78.947400000000002</c:v>
                </c:pt>
                <c:pt idx="2">
                  <c:v>80.952399999999997</c:v>
                </c:pt>
                <c:pt idx="3">
                  <c:v>85.714299999999994</c:v>
                </c:pt>
                <c:pt idx="4">
                  <c:v>87.804900000000004</c:v>
                </c:pt>
                <c:pt idx="5">
                  <c:v>82.9268</c:v>
                </c:pt>
                <c:pt idx="6">
                  <c:v>78.787899999999993</c:v>
                </c:pt>
                <c:pt idx="7">
                  <c:v>88</c:v>
                </c:pt>
                <c:pt idx="8">
                  <c:v>76</c:v>
                </c:pt>
                <c:pt idx="9">
                  <c:v>61.904800000000002</c:v>
                </c:pt>
                <c:pt idx="10">
                  <c:v>78.947400000000002</c:v>
                </c:pt>
                <c:pt idx="11">
                  <c:v>94.117599999999996</c:v>
                </c:pt>
                <c:pt idx="12" formatCode="General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9CE-4934-BD0B-A7AEC6B08582}"/>
            </c:ext>
          </c:extLst>
        </c:ser>
        <c:ser>
          <c:idx val="1"/>
          <c:order val="1"/>
          <c:tx>
            <c:strRef>
              <c:f>Blad4!$I$13</c:f>
              <c:strCache>
                <c:ptCount val="1"/>
                <c:pt idx="0">
                  <c:v>De kommunala avgifterna är rimliga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Blad4!$J$11:$V$11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2017</c:v>
                </c:pt>
                <c:pt idx="10">
                  <c:v>2019</c:v>
                </c:pt>
                <c:pt idx="11">
                  <c:v>2021</c:v>
                </c:pt>
                <c:pt idx="12">
                  <c:v>2023</c:v>
                </c:pt>
              </c:numCache>
            </c:numRef>
          </c:cat>
          <c:val>
            <c:numRef>
              <c:f>Blad4!$J$13:$V$13</c:f>
              <c:numCache>
                <c:formatCode>0</c:formatCode>
                <c:ptCount val="13"/>
                <c:pt idx="0">
                  <c:v>70.731700000000004</c:v>
                </c:pt>
                <c:pt idx="1">
                  <c:v>84.210499999999996</c:v>
                </c:pt>
                <c:pt idx="2">
                  <c:v>73.8095</c:v>
                </c:pt>
                <c:pt idx="3">
                  <c:v>78.571399999999997</c:v>
                </c:pt>
                <c:pt idx="4">
                  <c:v>82.9268</c:v>
                </c:pt>
                <c:pt idx="5">
                  <c:v>82.9268</c:v>
                </c:pt>
                <c:pt idx="6">
                  <c:v>63.636400000000002</c:v>
                </c:pt>
                <c:pt idx="7">
                  <c:v>64</c:v>
                </c:pt>
                <c:pt idx="8">
                  <c:v>64</c:v>
                </c:pt>
                <c:pt idx="9">
                  <c:v>71.428600000000003</c:v>
                </c:pt>
                <c:pt idx="10">
                  <c:v>84.210499999999996</c:v>
                </c:pt>
                <c:pt idx="11">
                  <c:v>88.235299999999995</c:v>
                </c:pt>
                <c:pt idx="12" formatCode="General">
                  <c:v>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9CE-4934-BD0B-A7AEC6B08582}"/>
            </c:ext>
          </c:extLst>
        </c:ser>
        <c:ser>
          <c:idx val="2"/>
          <c:order val="2"/>
          <c:tx>
            <c:strRef>
              <c:f>Blad4!$I$14</c:f>
              <c:strCache>
                <c:ptCount val="1"/>
                <c:pt idx="0">
                  <c:v>Kommunens krav på fastighetsägarnas sophantering är rimliga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Blad4!$J$11:$V$11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2017</c:v>
                </c:pt>
                <c:pt idx="10">
                  <c:v>2019</c:v>
                </c:pt>
                <c:pt idx="11">
                  <c:v>2021</c:v>
                </c:pt>
                <c:pt idx="12">
                  <c:v>2023</c:v>
                </c:pt>
              </c:numCache>
            </c:numRef>
          </c:cat>
          <c:val>
            <c:numRef>
              <c:f>Blad4!$J$14:$V$14</c:f>
              <c:numCache>
                <c:formatCode>0</c:formatCode>
                <c:ptCount val="13"/>
                <c:pt idx="0">
                  <c:v>82.9268</c:v>
                </c:pt>
                <c:pt idx="1">
                  <c:v>84.210499999999996</c:v>
                </c:pt>
                <c:pt idx="2">
                  <c:v>90.476200000000006</c:v>
                </c:pt>
                <c:pt idx="3">
                  <c:v>85.714299999999994</c:v>
                </c:pt>
                <c:pt idx="4">
                  <c:v>90.243899999999996</c:v>
                </c:pt>
                <c:pt idx="5">
                  <c:v>85.365899999999996</c:v>
                </c:pt>
                <c:pt idx="6">
                  <c:v>84.848500000000001</c:v>
                </c:pt>
                <c:pt idx="7">
                  <c:v>88</c:v>
                </c:pt>
                <c:pt idx="8">
                  <c:v>84</c:v>
                </c:pt>
                <c:pt idx="9">
                  <c:v>90.476200000000006</c:v>
                </c:pt>
                <c:pt idx="10">
                  <c:v>73.684200000000004</c:v>
                </c:pt>
                <c:pt idx="11">
                  <c:v>70.588200000000001</c:v>
                </c:pt>
                <c:pt idx="12" formatCode="General">
                  <c:v>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9CE-4934-BD0B-A7AEC6B08582}"/>
            </c:ext>
          </c:extLst>
        </c:ser>
        <c:ser>
          <c:idx val="3"/>
          <c:order val="3"/>
          <c:tx>
            <c:strRef>
              <c:f>Blad4!$I$15</c:f>
              <c:strCache>
                <c:ptCount val="1"/>
                <c:pt idx="0">
                  <c:v>Planärenden fungerar smidigt i min kommun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Blad4!$J$11:$V$11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2017</c:v>
                </c:pt>
                <c:pt idx="10">
                  <c:v>2019</c:v>
                </c:pt>
                <c:pt idx="11">
                  <c:v>2021</c:v>
                </c:pt>
                <c:pt idx="12">
                  <c:v>2023</c:v>
                </c:pt>
              </c:numCache>
            </c:numRef>
          </c:cat>
          <c:val>
            <c:numRef>
              <c:f>Blad4!$J$15:$V$15</c:f>
              <c:numCache>
                <c:formatCode>0</c:formatCode>
                <c:ptCount val="13"/>
                <c:pt idx="0">
                  <c:v>70.731700000000004</c:v>
                </c:pt>
                <c:pt idx="1">
                  <c:v>50</c:v>
                </c:pt>
                <c:pt idx="2">
                  <c:v>71.428600000000003</c:v>
                </c:pt>
                <c:pt idx="3">
                  <c:v>47.619</c:v>
                </c:pt>
                <c:pt idx="4">
                  <c:v>53.658499999999997</c:v>
                </c:pt>
                <c:pt idx="5">
                  <c:v>58.5366</c:v>
                </c:pt>
                <c:pt idx="6">
                  <c:v>54.545499999999997</c:v>
                </c:pt>
                <c:pt idx="7">
                  <c:v>72</c:v>
                </c:pt>
                <c:pt idx="8">
                  <c:v>60</c:v>
                </c:pt>
                <c:pt idx="9">
                  <c:v>66.666700000000006</c:v>
                </c:pt>
                <c:pt idx="10">
                  <c:v>78.947400000000002</c:v>
                </c:pt>
                <c:pt idx="11">
                  <c:v>76.470600000000005</c:v>
                </c:pt>
                <c:pt idx="12" formatCode="General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9CE-4934-BD0B-A7AEC6B08582}"/>
            </c:ext>
          </c:extLst>
        </c:ser>
        <c:ser>
          <c:idx val="4"/>
          <c:order val="4"/>
          <c:tx>
            <c:strRef>
              <c:f>Blad4!$I$16</c:f>
              <c:strCache>
                <c:ptCount val="1"/>
                <c:pt idx="0">
                  <c:v>Byggärenden fungerar smidigt i min kommun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Blad4!$J$11:$V$11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2017</c:v>
                </c:pt>
                <c:pt idx="10">
                  <c:v>2019</c:v>
                </c:pt>
                <c:pt idx="11">
                  <c:v>2021</c:v>
                </c:pt>
                <c:pt idx="12">
                  <c:v>2023</c:v>
                </c:pt>
              </c:numCache>
            </c:numRef>
          </c:cat>
          <c:val>
            <c:numRef>
              <c:f>Blad4!$J$16:$V$16</c:f>
              <c:numCache>
                <c:formatCode>0</c:formatCode>
                <c:ptCount val="13"/>
                <c:pt idx="0">
                  <c:v>75.609800000000007</c:v>
                </c:pt>
                <c:pt idx="1">
                  <c:v>44.736800000000002</c:v>
                </c:pt>
                <c:pt idx="2">
                  <c:v>73.8095</c:v>
                </c:pt>
                <c:pt idx="3">
                  <c:v>61.904800000000002</c:v>
                </c:pt>
                <c:pt idx="4">
                  <c:v>68.292699999999996</c:v>
                </c:pt>
                <c:pt idx="5">
                  <c:v>60.9756</c:v>
                </c:pt>
                <c:pt idx="6">
                  <c:v>54.545499999999997</c:v>
                </c:pt>
                <c:pt idx="7">
                  <c:v>68</c:v>
                </c:pt>
                <c:pt idx="8">
                  <c:v>64</c:v>
                </c:pt>
                <c:pt idx="9">
                  <c:v>66.666700000000006</c:v>
                </c:pt>
                <c:pt idx="10">
                  <c:v>73.684200000000004</c:v>
                </c:pt>
                <c:pt idx="11">
                  <c:v>70.588200000000001</c:v>
                </c:pt>
                <c:pt idx="12" formatCode="General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9CE-4934-BD0B-A7AEC6B08582}"/>
            </c:ext>
          </c:extLst>
        </c:ser>
        <c:ser>
          <c:idx val="5"/>
          <c:order val="5"/>
          <c:tx>
            <c:strRef>
              <c:f>Blad4!$I$17</c:f>
              <c:strCache>
                <c:ptCount val="1"/>
                <c:pt idx="0">
                  <c:v>Handläggningstiderna inom kommunen är rimliga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Blad4!$J$11:$V$11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2017</c:v>
                </c:pt>
                <c:pt idx="10">
                  <c:v>2019</c:v>
                </c:pt>
                <c:pt idx="11">
                  <c:v>2021</c:v>
                </c:pt>
                <c:pt idx="12">
                  <c:v>2023</c:v>
                </c:pt>
              </c:numCache>
            </c:numRef>
          </c:cat>
          <c:val>
            <c:numRef>
              <c:f>Blad4!$J$17:$V$17</c:f>
              <c:numCache>
                <c:formatCode>0</c:formatCode>
                <c:ptCount val="13"/>
                <c:pt idx="0">
                  <c:v>75.609800000000007</c:v>
                </c:pt>
                <c:pt idx="1">
                  <c:v>55.263199999999998</c:v>
                </c:pt>
                <c:pt idx="2">
                  <c:v>76.1905</c:v>
                </c:pt>
                <c:pt idx="3">
                  <c:v>61.904800000000002</c:v>
                </c:pt>
                <c:pt idx="4">
                  <c:v>58.5366</c:v>
                </c:pt>
                <c:pt idx="5">
                  <c:v>68.292699999999996</c:v>
                </c:pt>
                <c:pt idx="6">
                  <c:v>57.575800000000001</c:v>
                </c:pt>
                <c:pt idx="7">
                  <c:v>60</c:v>
                </c:pt>
                <c:pt idx="8">
                  <c:v>56</c:v>
                </c:pt>
                <c:pt idx="9">
                  <c:v>57.142899999999997</c:v>
                </c:pt>
                <c:pt idx="10">
                  <c:v>89.473699999999994</c:v>
                </c:pt>
                <c:pt idx="11">
                  <c:v>76.470600000000005</c:v>
                </c:pt>
                <c:pt idx="12" formatCode="General">
                  <c:v>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9CE-4934-BD0B-A7AEC6B085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70820544"/>
        <c:axId val="1370817664"/>
      </c:lineChart>
      <c:catAx>
        <c:axId val="137082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370817664"/>
        <c:crosses val="autoZero"/>
        <c:auto val="1"/>
        <c:lblAlgn val="ctr"/>
        <c:lblOffset val="100"/>
        <c:noMultiLvlLbl val="0"/>
      </c:catAx>
      <c:valAx>
        <c:axId val="1370817664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370820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Blad5!$I$10</c:f>
              <c:strCache>
                <c:ptCount val="1"/>
                <c:pt idx="0">
                  <c:v>Samtliga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Blad5!$H$11:$H$14</c:f>
              <c:strCache>
                <c:ptCount val="4"/>
                <c:pt idx="0">
                  <c:v>Kommunen är engagerad i utvecklingen av centrum</c:v>
                </c:pt>
                <c:pt idx="1">
                  <c:v>Kontakterna med tjänstemän inom kommunen fungerar bra</c:v>
                </c:pt>
                <c:pt idx="2">
                  <c:v>Kontakterna med politiker inom kommunen fungerar bra</c:v>
                </c:pt>
                <c:pt idx="3">
                  <c:v>Kommunen informerar om viktiga förändringar i rimlig utsträckning</c:v>
                </c:pt>
              </c:strCache>
            </c:strRef>
          </c:cat>
          <c:val>
            <c:numRef>
              <c:f>Blad5!$I$11:$I$14</c:f>
              <c:numCache>
                <c:formatCode>General</c:formatCode>
                <c:ptCount val="4"/>
                <c:pt idx="0">
                  <c:v>53</c:v>
                </c:pt>
                <c:pt idx="1">
                  <c:v>51</c:v>
                </c:pt>
                <c:pt idx="2">
                  <c:v>29</c:v>
                </c:pt>
                <c:pt idx="3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48-42EF-BBD2-F2E36B81A108}"/>
            </c:ext>
          </c:extLst>
        </c:ser>
        <c:ser>
          <c:idx val="1"/>
          <c:order val="1"/>
          <c:tx>
            <c:strRef>
              <c:f>Blad5!$J$10</c:f>
              <c:strCache>
                <c:ptCount val="1"/>
                <c:pt idx="0">
                  <c:v>Skara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Blad5!$H$11:$H$14</c:f>
              <c:strCache>
                <c:ptCount val="4"/>
                <c:pt idx="0">
                  <c:v>Kommunen är engagerad i utvecklingen av centrum</c:v>
                </c:pt>
                <c:pt idx="1">
                  <c:v>Kontakterna med tjänstemän inom kommunen fungerar bra</c:v>
                </c:pt>
                <c:pt idx="2">
                  <c:v>Kontakterna med politiker inom kommunen fungerar bra</c:v>
                </c:pt>
                <c:pt idx="3">
                  <c:v>Kommunen informerar om viktiga förändringar i rimlig utsträckning</c:v>
                </c:pt>
              </c:strCache>
            </c:strRef>
          </c:cat>
          <c:val>
            <c:numRef>
              <c:f>Blad5!$J$11:$J$14</c:f>
              <c:numCache>
                <c:formatCode>General</c:formatCode>
                <c:ptCount val="4"/>
                <c:pt idx="0">
                  <c:v>86</c:v>
                </c:pt>
                <c:pt idx="1">
                  <c:v>43</c:v>
                </c:pt>
                <c:pt idx="2">
                  <c:v>36</c:v>
                </c:pt>
                <c:pt idx="3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48-42EF-BBD2-F2E36B81A10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77004752"/>
        <c:axId val="1077002352"/>
      </c:barChart>
      <c:catAx>
        <c:axId val="1077004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77002352"/>
        <c:crosses val="autoZero"/>
        <c:auto val="1"/>
        <c:lblAlgn val="ctr"/>
        <c:lblOffset val="100"/>
        <c:noMultiLvlLbl val="0"/>
      </c:catAx>
      <c:valAx>
        <c:axId val="1077002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77004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Blad6!$I$10</c:f>
              <c:strCache>
                <c:ptCount val="1"/>
                <c:pt idx="0">
                  <c:v>Kommunen är engagerad i utvecklingen av centrum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Blad6!$J$9:$V$9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2017</c:v>
                </c:pt>
                <c:pt idx="10">
                  <c:v>2019</c:v>
                </c:pt>
                <c:pt idx="11">
                  <c:v>2021</c:v>
                </c:pt>
                <c:pt idx="12">
                  <c:v>2023</c:v>
                </c:pt>
              </c:numCache>
            </c:numRef>
          </c:cat>
          <c:val>
            <c:numRef>
              <c:f>Blad6!$J$10:$V$10</c:f>
              <c:numCache>
                <c:formatCode>0</c:formatCode>
                <c:ptCount val="13"/>
                <c:pt idx="0">
                  <c:v>65.853700000000003</c:v>
                </c:pt>
                <c:pt idx="1">
                  <c:v>73.684200000000004</c:v>
                </c:pt>
                <c:pt idx="2">
                  <c:v>64.285700000000006</c:v>
                </c:pt>
                <c:pt idx="3">
                  <c:v>54.761899999999997</c:v>
                </c:pt>
                <c:pt idx="4">
                  <c:v>65.853700000000003</c:v>
                </c:pt>
                <c:pt idx="5">
                  <c:v>68.292699999999996</c:v>
                </c:pt>
                <c:pt idx="6">
                  <c:v>57.575800000000001</c:v>
                </c:pt>
                <c:pt idx="7">
                  <c:v>48</c:v>
                </c:pt>
                <c:pt idx="8">
                  <c:v>60</c:v>
                </c:pt>
                <c:pt idx="9">
                  <c:v>66.666700000000006</c:v>
                </c:pt>
                <c:pt idx="10">
                  <c:v>78.947400000000002</c:v>
                </c:pt>
                <c:pt idx="11">
                  <c:v>76.470600000000005</c:v>
                </c:pt>
                <c:pt idx="12" formatCode="General">
                  <c:v>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CDB-4101-A8C8-BA05C12A034C}"/>
            </c:ext>
          </c:extLst>
        </c:ser>
        <c:ser>
          <c:idx val="1"/>
          <c:order val="1"/>
          <c:tx>
            <c:strRef>
              <c:f>Blad6!$I$11</c:f>
              <c:strCache>
                <c:ptCount val="1"/>
                <c:pt idx="0">
                  <c:v>Kontakterna med tjänstemän inom kommunen fungerar bra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Blad6!$J$9:$V$9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2017</c:v>
                </c:pt>
                <c:pt idx="10">
                  <c:v>2019</c:v>
                </c:pt>
                <c:pt idx="11">
                  <c:v>2021</c:v>
                </c:pt>
                <c:pt idx="12">
                  <c:v>2023</c:v>
                </c:pt>
              </c:numCache>
            </c:numRef>
          </c:cat>
          <c:val>
            <c:numRef>
              <c:f>Blad6!$J$11:$V$11</c:f>
              <c:numCache>
                <c:formatCode>0</c:formatCode>
                <c:ptCount val="13"/>
                <c:pt idx="0">
                  <c:v>82.9268</c:v>
                </c:pt>
                <c:pt idx="1">
                  <c:v>73.684200000000004</c:v>
                </c:pt>
                <c:pt idx="2">
                  <c:v>80.952399999999997</c:v>
                </c:pt>
                <c:pt idx="3">
                  <c:v>88.095200000000006</c:v>
                </c:pt>
                <c:pt idx="4">
                  <c:v>75.609800000000007</c:v>
                </c:pt>
                <c:pt idx="5">
                  <c:v>82.9268</c:v>
                </c:pt>
                <c:pt idx="6">
                  <c:v>78.787899999999993</c:v>
                </c:pt>
                <c:pt idx="7">
                  <c:v>80</c:v>
                </c:pt>
                <c:pt idx="8">
                  <c:v>92</c:v>
                </c:pt>
                <c:pt idx="9">
                  <c:v>80.952399999999997</c:v>
                </c:pt>
                <c:pt idx="10">
                  <c:v>89.473699999999994</c:v>
                </c:pt>
                <c:pt idx="11">
                  <c:v>82.352900000000005</c:v>
                </c:pt>
                <c:pt idx="12" formatCode="General">
                  <c:v>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CDB-4101-A8C8-BA05C12A034C}"/>
            </c:ext>
          </c:extLst>
        </c:ser>
        <c:ser>
          <c:idx val="2"/>
          <c:order val="2"/>
          <c:tx>
            <c:strRef>
              <c:f>Blad6!$I$12</c:f>
              <c:strCache>
                <c:ptCount val="1"/>
                <c:pt idx="0">
                  <c:v>Kontakterna med politiker inom kommunen fungerar bra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Blad6!$J$9:$V$9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2017</c:v>
                </c:pt>
                <c:pt idx="10">
                  <c:v>2019</c:v>
                </c:pt>
                <c:pt idx="11">
                  <c:v>2021</c:v>
                </c:pt>
                <c:pt idx="12">
                  <c:v>2023</c:v>
                </c:pt>
              </c:numCache>
            </c:numRef>
          </c:cat>
          <c:val>
            <c:numRef>
              <c:f>Blad6!$J$12:$V$12</c:f>
              <c:numCache>
                <c:formatCode>0</c:formatCode>
                <c:ptCount val="13"/>
                <c:pt idx="0">
                  <c:v>43.9024</c:v>
                </c:pt>
                <c:pt idx="1">
                  <c:v>55.263199999999998</c:v>
                </c:pt>
                <c:pt idx="2">
                  <c:v>38.095199999999998</c:v>
                </c:pt>
                <c:pt idx="3">
                  <c:v>54.761899999999997</c:v>
                </c:pt>
                <c:pt idx="4">
                  <c:v>56.0976</c:v>
                </c:pt>
                <c:pt idx="5">
                  <c:v>73.170699999999997</c:v>
                </c:pt>
                <c:pt idx="6">
                  <c:v>45.454500000000003</c:v>
                </c:pt>
                <c:pt idx="7">
                  <c:v>36</c:v>
                </c:pt>
                <c:pt idx="8">
                  <c:v>48</c:v>
                </c:pt>
                <c:pt idx="9">
                  <c:v>23.8095</c:v>
                </c:pt>
                <c:pt idx="10">
                  <c:v>57.8947</c:v>
                </c:pt>
                <c:pt idx="11">
                  <c:v>41.176499999999997</c:v>
                </c:pt>
                <c:pt idx="12" formatCode="General">
                  <c:v>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CDB-4101-A8C8-BA05C12A034C}"/>
            </c:ext>
          </c:extLst>
        </c:ser>
        <c:ser>
          <c:idx val="3"/>
          <c:order val="3"/>
          <c:tx>
            <c:strRef>
              <c:f>Blad6!$I$13</c:f>
              <c:strCache>
                <c:ptCount val="1"/>
                <c:pt idx="0">
                  <c:v>Kommunen informerar om viktiga förändringar i rimlig utsträckning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Blad6!$J$9:$V$9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2017</c:v>
                </c:pt>
                <c:pt idx="10">
                  <c:v>2019</c:v>
                </c:pt>
                <c:pt idx="11">
                  <c:v>2021</c:v>
                </c:pt>
                <c:pt idx="12">
                  <c:v>2023</c:v>
                </c:pt>
              </c:numCache>
            </c:numRef>
          </c:cat>
          <c:val>
            <c:numRef>
              <c:f>Blad6!$J$13:$V$13</c:f>
              <c:numCache>
                <c:formatCode>0</c:formatCode>
                <c:ptCount val="13"/>
                <c:pt idx="0">
                  <c:v>82.9268</c:v>
                </c:pt>
                <c:pt idx="1">
                  <c:v>57.8947</c:v>
                </c:pt>
                <c:pt idx="2">
                  <c:v>66.666700000000006</c:v>
                </c:pt>
                <c:pt idx="3">
                  <c:v>54.761899999999997</c:v>
                </c:pt>
                <c:pt idx="4">
                  <c:v>78.0488</c:v>
                </c:pt>
                <c:pt idx="5">
                  <c:v>70.731700000000004</c:v>
                </c:pt>
                <c:pt idx="6">
                  <c:v>54.545499999999997</c:v>
                </c:pt>
                <c:pt idx="7">
                  <c:v>68</c:v>
                </c:pt>
                <c:pt idx="8">
                  <c:v>68</c:v>
                </c:pt>
                <c:pt idx="9">
                  <c:v>52.381</c:v>
                </c:pt>
                <c:pt idx="10">
                  <c:v>78.947400000000002</c:v>
                </c:pt>
                <c:pt idx="11">
                  <c:v>82.352900000000005</c:v>
                </c:pt>
                <c:pt idx="12" formatCode="General">
                  <c:v>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CDB-4101-A8C8-BA05C12A03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59905984"/>
        <c:axId val="1098574944"/>
      </c:lineChart>
      <c:catAx>
        <c:axId val="85990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98574944"/>
        <c:crosses val="autoZero"/>
        <c:auto val="1"/>
        <c:lblAlgn val="ctr"/>
        <c:lblOffset val="100"/>
        <c:noMultiLvlLbl val="0"/>
      </c:catAx>
      <c:valAx>
        <c:axId val="1098574944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859905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Blad7!$H$32:$H$45</c:f>
              <c:strCache>
                <c:ptCount val="14"/>
                <c:pt idx="0">
                  <c:v>De kommunala avgifterna är rimliga</c:v>
                </c:pt>
                <c:pt idx="1">
                  <c:v>De allmänna kommunikationerna i anslutning till min fastighetsverksamhet fungerar bra</c:v>
                </c:pt>
                <c:pt idx="2">
                  <c:v>Kontakterna med tjänstemän inom kommunen fungerar bra</c:v>
                </c:pt>
                <c:pt idx="3">
                  <c:v>Kommunen informerar om viktiga förändringar i rimlig utsträckning</c:v>
                </c:pt>
                <c:pt idx="4">
                  <c:v>Att köpa fastigheter inom kommunen är en god investering</c:v>
                </c:pt>
                <c:pt idx="5">
                  <c:v>Kommunen är engagerad i utvecklingen av centrum</c:v>
                </c:pt>
                <c:pt idx="6">
                  <c:v>Handläggningstiderna inom kommunen är rimliga</c:v>
                </c:pt>
                <c:pt idx="7">
                  <c:v>Mina förutsättningar att i framtiden bedriva lönsam fastighetsverksamhet inom kommunen är goda</c:v>
                </c:pt>
                <c:pt idx="8">
                  <c:v>Näringslivsklimatet är gynnsamt för fastighetsverksamhet</c:v>
                </c:pt>
                <c:pt idx="9">
                  <c:v>Kommunens krav på fastighetsägarnas sophantering är rimliga</c:v>
                </c:pt>
                <c:pt idx="10">
                  <c:v>Planärenden fungerar smidigt i min kommun</c:v>
                </c:pt>
                <c:pt idx="11">
                  <c:v>Kontakterna med politiker inom kommunen fungerar bra</c:v>
                </c:pt>
                <c:pt idx="12">
                  <c:v>Mellan kommunala och privata fastighetsägare råder konkurrens på lika villkor</c:v>
                </c:pt>
                <c:pt idx="13">
                  <c:v>Byggärenden fungerar smidigt i min kommun</c:v>
                </c:pt>
              </c:strCache>
            </c:strRef>
          </c:cat>
          <c:val>
            <c:numRef>
              <c:f>Blad7!$I$32:$I$45</c:f>
              <c:numCache>
                <c:formatCode>0</c:formatCode>
                <c:ptCount val="14"/>
                <c:pt idx="0">
                  <c:v>-45.235299999999995</c:v>
                </c:pt>
                <c:pt idx="1">
                  <c:v>-44.117599999999996</c:v>
                </c:pt>
                <c:pt idx="2">
                  <c:v>-31.352900000000005</c:v>
                </c:pt>
                <c:pt idx="3">
                  <c:v>-28.352900000000005</c:v>
                </c:pt>
                <c:pt idx="4">
                  <c:v>-26.470600000000005</c:v>
                </c:pt>
                <c:pt idx="5">
                  <c:v>-23.470600000000005</c:v>
                </c:pt>
                <c:pt idx="6">
                  <c:v>-19.470600000000005</c:v>
                </c:pt>
                <c:pt idx="7">
                  <c:v>-18.352900000000005</c:v>
                </c:pt>
                <c:pt idx="8">
                  <c:v>-13.588200000000001</c:v>
                </c:pt>
                <c:pt idx="9">
                  <c:v>-13.588200000000001</c:v>
                </c:pt>
                <c:pt idx="10">
                  <c:v>-12.470600000000005</c:v>
                </c:pt>
                <c:pt idx="11">
                  <c:v>-12.176499999999997</c:v>
                </c:pt>
                <c:pt idx="12">
                  <c:v>-6.5882000000000005</c:v>
                </c:pt>
                <c:pt idx="13">
                  <c:v>-6.5882000000000005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E2-42D1-B22E-A57B0312E3C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655726192"/>
        <c:axId val="655725712"/>
      </c:barChart>
      <c:catAx>
        <c:axId val="655726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55725712"/>
        <c:crosses val="autoZero"/>
        <c:auto val="1"/>
        <c:lblAlgn val="ctr"/>
        <c:lblOffset val="100"/>
        <c:noMultiLvlLbl val="0"/>
      </c:catAx>
      <c:valAx>
        <c:axId val="655725712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55726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1F91E56C-4FC3-4305-8E63-9DBA7FB1EE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4596AA3-CDFB-49F0-8ED0-D167BB6EA3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1D615-BE43-47F1-898B-D1DC4873334A}" type="datetimeFigureOut">
              <a:rPr lang="sv-SE" smtClean="0"/>
              <a:t>2023-04-21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42E27D4-5584-4535-85D6-4CD2B30731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A7293E7-3653-4205-9831-371CB25464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88DB5-ABA5-4B4B-8283-78596BBB9B5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8322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465B1-A35A-4EC4-90EB-884FBD98DE34}" type="datetimeFigureOut">
              <a:rPr lang="sv-SE" smtClean="0"/>
              <a:t>2023-04-21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5FD95-193A-4A13-ABC3-B6CAE8E920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3982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A45342B0-E28E-4CF7-9C41-EAE810DCCE6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858000"/>
          </a:xfrm>
          <a:solidFill>
            <a:schemeClr val="accent1"/>
          </a:solidFill>
        </p:spPr>
        <p:txBody>
          <a:bodyPr lIns="36000" tIns="36000">
            <a:no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bg2">
                    <a:lumMod val="20000"/>
                    <a:lumOff val="80000"/>
                  </a:schemeClr>
                </a:solidFill>
                <a:latin typeface="Apercu Light" panose="02000506030000020004" pitchFamily="50" charset="0"/>
              </a:defRPr>
            </a:lvl1pPr>
          </a:lstStyle>
          <a:p>
            <a:r>
              <a:rPr lang="sv-SE" dirty="0"/>
              <a:t>Infoga bakgrundsbild via Infoga &gt; Bild (valfritt)</a:t>
            </a:r>
          </a:p>
        </p:txBody>
      </p:sp>
      <p:sp>
        <p:nvSpPr>
          <p:cNvPr id="17" name="Platshållare Platta 14">
            <a:extLst>
              <a:ext uri="{FF2B5EF4-FFF2-40B4-BE49-F238E27FC236}">
                <a16:creationId xmlns:a16="http://schemas.microsoft.com/office/drawing/2014/main" id="{BB815811-C0C0-4A27-916F-EF7D6D5F1AE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32891" y="415924"/>
            <a:ext cx="7128000" cy="3132000"/>
          </a:xfrm>
          <a:solidFill>
            <a:srgbClr val="FFFFFF">
              <a:alpha val="89804"/>
            </a:srgbClr>
          </a:solid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18" name="Platshållare för logga 13">
            <a:extLst>
              <a:ext uri="{FF2B5EF4-FFF2-40B4-BE49-F238E27FC236}">
                <a16:creationId xmlns:a16="http://schemas.microsoft.com/office/drawing/2014/main" id="{46A32F30-2341-4AC9-AA58-59C8B0CAFD75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10152000" y="615600"/>
            <a:ext cx="1368000" cy="710824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sv-SE" dirty="0"/>
              <a:t> 3,8</a:t>
            </a:r>
          </a:p>
          <a:p>
            <a:pPr lvl="0"/>
            <a:endParaRPr lang="sv-SE" dirty="0"/>
          </a:p>
        </p:txBody>
      </p:sp>
      <p:sp>
        <p:nvSpPr>
          <p:cNvPr id="9" name="Platshållare för linje 12">
            <a:extLst>
              <a:ext uri="{FF2B5EF4-FFF2-40B4-BE49-F238E27FC236}">
                <a16:creationId xmlns:a16="http://schemas.microsoft.com/office/drawing/2014/main" id="{D0F0F6B1-8C1F-4C84-A5EC-8E708AD028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99449" y="1158709"/>
            <a:ext cx="1245600" cy="144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1E0C243-DA73-468F-9536-F5201A7929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96628" y="1643174"/>
            <a:ext cx="5671371" cy="1526626"/>
          </a:xfrm>
        </p:spPr>
        <p:txBody>
          <a:bodyPr anchor="t">
            <a:normAutofit/>
          </a:bodyPr>
          <a:lstStyle>
            <a:lvl1pPr algn="l">
              <a:defRPr sz="4200"/>
            </a:lvl1pPr>
          </a:lstStyle>
          <a:p>
            <a:r>
              <a:rPr lang="sv-SE" dirty="0"/>
              <a:t>Klicka och ange 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4EE5758-5452-4140-A3BD-A2CDB8ADD0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96629" y="834363"/>
            <a:ext cx="4320000" cy="288000"/>
          </a:xfrm>
        </p:spPr>
        <p:txBody>
          <a:bodyPr>
            <a:normAutofit/>
          </a:bodyPr>
          <a:lstStyle>
            <a:lvl1pPr marL="0" indent="0" algn="l">
              <a:buNone/>
              <a:defRPr sz="1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datum ort</a:t>
            </a:r>
          </a:p>
        </p:txBody>
      </p:sp>
    </p:spTree>
    <p:extLst>
      <p:ext uri="{BB962C8B-B14F-4D97-AF65-F5344CB8AC3E}">
        <p14:creationId xmlns:p14="http://schemas.microsoft.com/office/powerpoint/2010/main" val="1029616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 med textplat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D15D1AE-F0DD-4E13-8673-402F68A1396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6096000" cy="3428999"/>
          </a:xfrm>
          <a:solidFill>
            <a:schemeClr val="bg2"/>
          </a:solidFill>
        </p:spPr>
        <p:txBody>
          <a:bodyPr lIns="36000" tIns="36000">
            <a:no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bg2">
                    <a:lumMod val="20000"/>
                    <a:lumOff val="80000"/>
                  </a:schemeClr>
                </a:solidFill>
                <a:latin typeface="Apercu Light" panose="02000506030000020004" pitchFamily="50" charset="0"/>
              </a:defRPr>
            </a:lvl1pPr>
          </a:lstStyle>
          <a:p>
            <a:r>
              <a:rPr lang="sv-SE" dirty="0"/>
              <a:t>Infoga bakgrundsbild via ikonen i mitten eller Infoga &gt; Bilder (valfritt)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BB6DE0C-FBC5-4AFE-A63D-CAD96B793B8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096000" y="0"/>
            <a:ext cx="6096000" cy="3428999"/>
          </a:xfrm>
          <a:solidFill>
            <a:schemeClr val="accent3"/>
          </a:solidFill>
        </p:spPr>
        <p:txBody>
          <a:bodyPr lIns="36000" tIns="36000">
            <a:no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bg2">
                    <a:lumMod val="20000"/>
                    <a:lumOff val="80000"/>
                  </a:schemeClr>
                </a:solidFill>
                <a:latin typeface="Apercu Light" panose="02000506030000020004" pitchFamily="50" charset="0"/>
              </a:defRPr>
            </a:lvl1pPr>
          </a:lstStyle>
          <a:p>
            <a:r>
              <a:rPr lang="sv-SE" dirty="0"/>
              <a:t>Infoga bakgrundsbild via ikonen i mitten eller Infoga &gt; Bilder (valfritt)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A010C4-064E-49A2-BD0C-BCE541E7B59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0" y="3429001"/>
            <a:ext cx="6096000" cy="3428999"/>
          </a:xfrm>
          <a:solidFill>
            <a:schemeClr val="accent1"/>
          </a:solidFill>
        </p:spPr>
        <p:txBody>
          <a:bodyPr lIns="36000" tIns="36000">
            <a:no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bg2">
                    <a:lumMod val="20000"/>
                    <a:lumOff val="80000"/>
                  </a:schemeClr>
                </a:solidFill>
                <a:latin typeface="Apercu Light" panose="02000506030000020004" pitchFamily="50" charset="0"/>
              </a:defRPr>
            </a:lvl1pPr>
          </a:lstStyle>
          <a:p>
            <a:r>
              <a:rPr lang="sv-SE" dirty="0"/>
              <a:t>Infoga bakgrundsbild via ikonen i mitten eller Infoga &gt; Bilder (valfritt)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C7E4C0B4-7688-47B4-A87B-BFECB5EF4B5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096000" y="3429001"/>
            <a:ext cx="6096000" cy="3428999"/>
          </a:xfrm>
          <a:solidFill>
            <a:schemeClr val="accent2"/>
          </a:solidFill>
        </p:spPr>
        <p:txBody>
          <a:bodyPr lIns="36000" tIns="36000">
            <a:no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bg2">
                    <a:lumMod val="20000"/>
                    <a:lumOff val="80000"/>
                  </a:schemeClr>
                </a:solidFill>
                <a:latin typeface="Apercu Light" panose="02000506030000020004" pitchFamily="50" charset="0"/>
              </a:defRPr>
            </a:lvl1pPr>
          </a:lstStyle>
          <a:p>
            <a:r>
              <a:rPr lang="sv-SE" dirty="0"/>
              <a:t>Infoga bakgrundsbild via ikonen i mitten eller Infoga &gt; Bilder (valfritt)</a:t>
            </a:r>
          </a:p>
        </p:txBody>
      </p:sp>
      <p:sp>
        <p:nvSpPr>
          <p:cNvPr id="4" name="Platshållare för text 14">
            <a:extLst>
              <a:ext uri="{FF2B5EF4-FFF2-40B4-BE49-F238E27FC236}">
                <a16:creationId xmlns:a16="http://schemas.microsoft.com/office/drawing/2014/main" id="{6AED6B45-E165-47DF-9393-F0A1949C094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0000" y="1719000"/>
            <a:ext cx="4752000" cy="3420000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37DEEF34-5987-4420-86B7-765630D2C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7808" y="1989138"/>
            <a:ext cx="3600400" cy="1098016"/>
          </a:xfrm>
        </p:spPr>
        <p:txBody>
          <a:bodyPr anchor="b"/>
          <a:lstStyle>
            <a:lvl1pPr>
              <a:lnSpc>
                <a:spcPct val="90000"/>
              </a:lnSpc>
              <a:defRPr sz="42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Ange rubrik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AE5ADC82-5228-42B3-A3C0-F821C4657FA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367808" y="3429001"/>
            <a:ext cx="3600400" cy="136815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 sz="2400">
                <a:latin typeface="+mj-lt"/>
              </a:defRPr>
            </a:lvl2pPr>
            <a:lvl3pPr marL="581025" indent="0">
              <a:buNone/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logga 13">
            <a:extLst>
              <a:ext uri="{FF2B5EF4-FFF2-40B4-BE49-F238E27FC236}">
                <a16:creationId xmlns:a16="http://schemas.microsoft.com/office/drawing/2014/main" id="{719CF8D5-09D8-45AC-A77A-127E84E4FA3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983600" y="363600"/>
            <a:ext cx="856800" cy="2736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sv-SE" dirty="0"/>
              <a:t> 3,8</a:t>
            </a:r>
          </a:p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74215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yft obje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tshållare för bild 10">
            <a:extLst>
              <a:ext uri="{FF2B5EF4-FFF2-40B4-BE49-F238E27FC236}">
                <a16:creationId xmlns:a16="http://schemas.microsoft.com/office/drawing/2014/main" id="{96F6FC9B-A2CC-4C33-9312-459B91A007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72605" cy="6858000"/>
          </a:xfrm>
          <a:prstGeom prst="rect">
            <a:avLst/>
          </a:prstGeom>
          <a:solidFill>
            <a:srgbClr val="DADADA"/>
          </a:solidFill>
        </p:spPr>
        <p:txBody>
          <a:bodyPr lIns="36000" tIns="36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percu" panose="02000803040000020004" pitchFamily="50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percu" panose="02000803040000020004" pitchFamily="50" charset="0"/>
              <a:buNone/>
              <a:tabLst/>
              <a:defRPr/>
            </a:pPr>
            <a:r>
              <a:rPr lang="sv-SE" dirty="0"/>
              <a:t>Infoga bakgrundsbild via Infoga &gt; Bilder</a:t>
            </a:r>
          </a:p>
        </p:txBody>
      </p:sp>
      <p:sp>
        <p:nvSpPr>
          <p:cNvPr id="18" name="Platshållare för logga 13">
            <a:extLst>
              <a:ext uri="{FF2B5EF4-FFF2-40B4-BE49-F238E27FC236}">
                <a16:creationId xmlns:a16="http://schemas.microsoft.com/office/drawing/2014/main" id="{3B2FD892-16A7-4561-9824-38568475BA5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861200" y="176400"/>
            <a:ext cx="1101600" cy="57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sv-SE" dirty="0"/>
              <a:t> 3,8</a:t>
            </a:r>
          </a:p>
          <a:p>
            <a:pPr lvl="0"/>
            <a:endParaRPr lang="sv-SE" dirty="0"/>
          </a:p>
        </p:txBody>
      </p:sp>
      <p:sp>
        <p:nvSpPr>
          <p:cNvPr id="28" name="Platshållare för text 12">
            <a:extLst>
              <a:ext uri="{FF2B5EF4-FFF2-40B4-BE49-F238E27FC236}">
                <a16:creationId xmlns:a16="http://schemas.microsoft.com/office/drawing/2014/main" id="{90F46C43-0B70-4DA4-8089-F8ED514816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999656" y="2664297"/>
            <a:ext cx="1080000" cy="720000"/>
          </a:xfrm>
          <a:prstGeom prst="borderCallout1">
            <a:avLst>
              <a:gd name="adj1" fmla="val 52523"/>
              <a:gd name="adj2" fmla="val 99303"/>
              <a:gd name="adj3" fmla="val 59104"/>
              <a:gd name="adj4" fmla="val 123895"/>
            </a:avLst>
          </a:prstGeom>
          <a:solidFill>
            <a:schemeClr val="accent1"/>
          </a:solidFill>
          <a:ln w="38100" cmpd="sng">
            <a:solidFill>
              <a:schemeClr val="accent1"/>
            </a:solidFill>
            <a:prstDash val="solid"/>
            <a:headEnd type="oval" w="med" len="med"/>
            <a:tailEnd type="oval" w="med" len="med"/>
          </a:ln>
        </p:spPr>
        <p:txBody>
          <a:bodyPr lIns="0" tIns="0" rIns="0" anchor="ctr" anchorCtr="0">
            <a:normAutofit/>
          </a:bodyPr>
          <a:lstStyle>
            <a:lvl1pPr marL="0" indent="0" algn="ctr">
              <a:lnSpc>
                <a:spcPct val="88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 marL="307975" indent="0">
              <a:buNone/>
              <a:defRPr/>
            </a:lvl2pPr>
            <a:lvl3pPr marL="581025" indent="0">
              <a:buNone/>
              <a:defRPr/>
            </a:lvl3pPr>
            <a:lvl4pPr marL="842963" indent="0">
              <a:buNone/>
              <a:defRPr/>
            </a:lvl4pPr>
            <a:lvl5pPr marL="1117600" indent="0">
              <a:buNone/>
              <a:defRPr/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29" name="Platshållare för text 12">
            <a:extLst>
              <a:ext uri="{FF2B5EF4-FFF2-40B4-BE49-F238E27FC236}">
                <a16:creationId xmlns:a16="http://schemas.microsoft.com/office/drawing/2014/main" id="{F674ED47-3FDA-43CE-B8AF-54E59B46854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99656" y="3697126"/>
            <a:ext cx="1080000" cy="720000"/>
          </a:xfrm>
          <a:prstGeom prst="borderCallout1">
            <a:avLst>
              <a:gd name="adj1" fmla="val 52523"/>
              <a:gd name="adj2" fmla="val 99303"/>
              <a:gd name="adj3" fmla="val 59104"/>
              <a:gd name="adj4" fmla="val 123895"/>
            </a:avLst>
          </a:prstGeom>
          <a:solidFill>
            <a:schemeClr val="accent1"/>
          </a:solidFill>
          <a:ln w="38100" cmpd="sng">
            <a:solidFill>
              <a:schemeClr val="accent1"/>
            </a:solidFill>
            <a:prstDash val="solid"/>
            <a:headEnd type="oval" w="med" len="med"/>
            <a:tailEnd type="oval" w="med" len="med"/>
          </a:ln>
        </p:spPr>
        <p:txBody>
          <a:bodyPr lIns="0" tIns="0" rIns="0" anchor="ctr" anchorCtr="0">
            <a:normAutofit/>
          </a:bodyPr>
          <a:lstStyle>
            <a:lvl1pPr marL="0" indent="0" algn="ctr">
              <a:lnSpc>
                <a:spcPct val="88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 marL="307975" indent="0">
              <a:buNone/>
              <a:defRPr/>
            </a:lvl2pPr>
            <a:lvl3pPr marL="581025" indent="0">
              <a:buNone/>
              <a:defRPr/>
            </a:lvl3pPr>
            <a:lvl4pPr marL="842963" indent="0">
              <a:buNone/>
              <a:defRPr/>
            </a:lvl4pPr>
            <a:lvl5pPr marL="1117600" indent="0">
              <a:buNone/>
              <a:defRPr/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30" name="Platshållare för text 12">
            <a:extLst>
              <a:ext uri="{FF2B5EF4-FFF2-40B4-BE49-F238E27FC236}">
                <a16:creationId xmlns:a16="http://schemas.microsoft.com/office/drawing/2014/main" id="{76BF5A9B-E935-4868-BFAD-F484E33A0B2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86885" y="4729954"/>
            <a:ext cx="1080000" cy="720000"/>
          </a:xfrm>
          <a:prstGeom prst="borderCallout1">
            <a:avLst>
              <a:gd name="adj1" fmla="val 52523"/>
              <a:gd name="adj2" fmla="val 99303"/>
              <a:gd name="adj3" fmla="val 59104"/>
              <a:gd name="adj4" fmla="val 123895"/>
            </a:avLst>
          </a:prstGeom>
          <a:solidFill>
            <a:schemeClr val="accent1"/>
          </a:solidFill>
          <a:ln w="38100" cmpd="sng">
            <a:solidFill>
              <a:schemeClr val="accent1"/>
            </a:solidFill>
            <a:prstDash val="solid"/>
            <a:headEnd type="oval" w="med" len="med"/>
            <a:tailEnd type="oval" w="med" len="med"/>
          </a:ln>
        </p:spPr>
        <p:txBody>
          <a:bodyPr lIns="0" tIns="0" rIns="0" anchor="ctr" anchorCtr="0">
            <a:normAutofit/>
          </a:bodyPr>
          <a:lstStyle>
            <a:lvl1pPr marL="0" indent="0" algn="ctr">
              <a:lnSpc>
                <a:spcPct val="88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 marL="307975" indent="0">
              <a:buNone/>
              <a:defRPr/>
            </a:lvl2pPr>
            <a:lvl3pPr marL="581025" indent="0">
              <a:buNone/>
              <a:defRPr/>
            </a:lvl3pPr>
            <a:lvl4pPr marL="842963" indent="0">
              <a:buNone/>
              <a:defRPr/>
            </a:lvl4pPr>
            <a:lvl5pPr marL="1117600" indent="0">
              <a:buNone/>
              <a:defRPr/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38" name="Platshållare för text 12">
            <a:extLst>
              <a:ext uri="{FF2B5EF4-FFF2-40B4-BE49-F238E27FC236}">
                <a16:creationId xmlns:a16="http://schemas.microsoft.com/office/drawing/2014/main" id="{444EEC3D-BFD7-4794-878A-ADE39FC121D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96488" y="2664297"/>
            <a:ext cx="2592000" cy="720000"/>
          </a:xfrm>
          <a:prstGeom prst="borderCallout1">
            <a:avLst>
              <a:gd name="adj1" fmla="val 47754"/>
              <a:gd name="adj2" fmla="val -292"/>
              <a:gd name="adj3" fmla="val 79157"/>
              <a:gd name="adj4" fmla="val -32534"/>
            </a:avLst>
          </a:prstGeom>
          <a:solidFill>
            <a:schemeClr val="accent1"/>
          </a:solidFill>
          <a:ln w="38100" cmpd="sng">
            <a:solidFill>
              <a:schemeClr val="accent1"/>
            </a:solidFill>
            <a:prstDash val="solid"/>
            <a:headEnd type="oval" w="med" len="med"/>
            <a:tailEnd type="oval" w="med" len="med"/>
          </a:ln>
        </p:spPr>
        <p:txBody>
          <a:bodyPr lIns="0" tIns="0" rIns="0" anchor="ctr" anchorCtr="0">
            <a:normAutofit/>
          </a:bodyPr>
          <a:lstStyle>
            <a:lvl1pPr marL="0" indent="0" algn="ctr">
              <a:lnSpc>
                <a:spcPct val="88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 marL="307975" indent="0">
              <a:buNone/>
              <a:defRPr/>
            </a:lvl2pPr>
            <a:lvl3pPr marL="581025" indent="0">
              <a:buNone/>
              <a:defRPr/>
            </a:lvl3pPr>
            <a:lvl4pPr marL="842963" indent="0">
              <a:buNone/>
              <a:defRPr/>
            </a:lvl4pPr>
            <a:lvl5pPr marL="1117600" indent="0">
              <a:buNone/>
              <a:defRPr/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45" name="Platshållare för text 12">
            <a:extLst>
              <a:ext uri="{FF2B5EF4-FFF2-40B4-BE49-F238E27FC236}">
                <a16:creationId xmlns:a16="http://schemas.microsoft.com/office/drawing/2014/main" id="{A76580BE-8E97-43A8-90D2-56EFB67EA8A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896488" y="3694760"/>
            <a:ext cx="2592000" cy="720000"/>
          </a:xfrm>
          <a:prstGeom prst="borderCallout1">
            <a:avLst>
              <a:gd name="adj1" fmla="val 47754"/>
              <a:gd name="adj2" fmla="val -292"/>
              <a:gd name="adj3" fmla="val 79157"/>
              <a:gd name="adj4" fmla="val -32534"/>
            </a:avLst>
          </a:prstGeom>
          <a:solidFill>
            <a:schemeClr val="accent1"/>
          </a:solidFill>
          <a:ln w="38100" cmpd="sng">
            <a:solidFill>
              <a:schemeClr val="accent1"/>
            </a:solidFill>
            <a:prstDash val="solid"/>
            <a:headEnd type="oval" w="med" len="med"/>
            <a:tailEnd type="oval" w="med" len="med"/>
          </a:ln>
        </p:spPr>
        <p:txBody>
          <a:bodyPr lIns="0" tIns="0" rIns="0" anchor="ctr" anchorCtr="0">
            <a:normAutofit/>
          </a:bodyPr>
          <a:lstStyle>
            <a:lvl1pPr marL="0" indent="0" algn="ctr">
              <a:lnSpc>
                <a:spcPct val="88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 marL="307975" indent="0">
              <a:buNone/>
              <a:defRPr/>
            </a:lvl2pPr>
            <a:lvl3pPr marL="581025" indent="0">
              <a:buNone/>
              <a:defRPr/>
            </a:lvl3pPr>
            <a:lvl4pPr marL="842963" indent="0">
              <a:buNone/>
              <a:defRPr/>
            </a:lvl4pPr>
            <a:lvl5pPr marL="1117600" indent="0">
              <a:buNone/>
              <a:defRPr/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44" name="Platshållare för text 12">
            <a:extLst>
              <a:ext uri="{FF2B5EF4-FFF2-40B4-BE49-F238E27FC236}">
                <a16:creationId xmlns:a16="http://schemas.microsoft.com/office/drawing/2014/main" id="{A8735CD4-DE99-4BE5-90BB-FA32D8A99AB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896488" y="4725224"/>
            <a:ext cx="2592000" cy="720000"/>
          </a:xfrm>
          <a:prstGeom prst="borderCallout1">
            <a:avLst>
              <a:gd name="adj1" fmla="val 47754"/>
              <a:gd name="adj2" fmla="val -292"/>
              <a:gd name="adj3" fmla="val 79157"/>
              <a:gd name="adj4" fmla="val -32534"/>
            </a:avLst>
          </a:prstGeom>
          <a:solidFill>
            <a:schemeClr val="accent1"/>
          </a:solidFill>
          <a:ln w="38100" cmpd="sng">
            <a:solidFill>
              <a:schemeClr val="accent1"/>
            </a:solidFill>
            <a:prstDash val="solid"/>
            <a:headEnd type="oval" w="med" len="med"/>
            <a:tailEnd type="oval" w="med" len="med"/>
          </a:ln>
        </p:spPr>
        <p:txBody>
          <a:bodyPr lIns="0" tIns="0" rIns="0" anchor="ctr" anchorCtr="0">
            <a:normAutofit/>
          </a:bodyPr>
          <a:lstStyle>
            <a:lvl1pPr marL="0" indent="0" algn="ctr">
              <a:lnSpc>
                <a:spcPct val="88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 marL="307975" indent="0">
              <a:buNone/>
              <a:defRPr/>
            </a:lvl2pPr>
            <a:lvl3pPr marL="581025" indent="0">
              <a:buNone/>
              <a:defRPr/>
            </a:lvl3pPr>
            <a:lvl4pPr marL="842963" indent="0">
              <a:buNone/>
              <a:defRPr/>
            </a:lvl4pPr>
            <a:lvl5pPr marL="1117600" indent="0">
              <a:buNone/>
              <a:defRPr/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24" name="Platshållare för text 12">
            <a:extLst>
              <a:ext uri="{FF2B5EF4-FFF2-40B4-BE49-F238E27FC236}">
                <a16:creationId xmlns:a16="http://schemas.microsoft.com/office/drawing/2014/main" id="{9E0C792E-5463-4049-AF0F-9E6C35E904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87754" y="2664297"/>
            <a:ext cx="864000" cy="8640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txBody>
          <a:bodyPr lIns="0" tIns="0" rIns="0" anchor="ctr" anchorCtr="0">
            <a:normAutofit/>
          </a:bodyPr>
          <a:lstStyle>
            <a:lvl1pPr marL="0" indent="0" algn="ctr">
              <a:lnSpc>
                <a:spcPct val="88000"/>
              </a:lnSpc>
              <a:spcBef>
                <a:spcPts val="0"/>
              </a:spcBef>
              <a:buNone/>
              <a:defRPr sz="1500" b="1" spc="-20" baseline="0">
                <a:solidFill>
                  <a:schemeClr val="bg1"/>
                </a:solidFill>
                <a:latin typeface="+mj-lt"/>
              </a:defRPr>
            </a:lvl1pPr>
            <a:lvl2pPr marL="307975" indent="0">
              <a:buNone/>
              <a:defRPr/>
            </a:lvl2pPr>
            <a:lvl3pPr marL="581025" indent="0">
              <a:buNone/>
              <a:defRPr/>
            </a:lvl3pPr>
            <a:lvl4pPr marL="842963" indent="0">
              <a:buNone/>
              <a:defRPr/>
            </a:lvl4pPr>
            <a:lvl5pPr marL="1117600" indent="0">
              <a:buNone/>
              <a:defRPr/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25" name="Platshållare för text 12">
            <a:extLst>
              <a:ext uri="{FF2B5EF4-FFF2-40B4-BE49-F238E27FC236}">
                <a16:creationId xmlns:a16="http://schemas.microsoft.com/office/drawing/2014/main" id="{F82D3A63-837A-4F27-A15C-5FF410AA8E7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87754" y="3625126"/>
            <a:ext cx="864000" cy="8640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txBody>
          <a:bodyPr lIns="0" tIns="0" rIns="0" anchor="ctr" anchorCtr="0">
            <a:normAutofit/>
          </a:bodyPr>
          <a:lstStyle>
            <a:lvl1pPr marL="0" indent="0" algn="ctr">
              <a:lnSpc>
                <a:spcPct val="88000"/>
              </a:lnSpc>
              <a:spcBef>
                <a:spcPts val="0"/>
              </a:spcBef>
              <a:buNone/>
              <a:defRPr sz="1500" b="1" spc="-20" baseline="0">
                <a:solidFill>
                  <a:schemeClr val="bg1"/>
                </a:solidFill>
                <a:latin typeface="+mj-lt"/>
              </a:defRPr>
            </a:lvl1pPr>
            <a:lvl2pPr marL="307975" indent="0">
              <a:buNone/>
              <a:defRPr/>
            </a:lvl2pPr>
            <a:lvl3pPr marL="581025" indent="0">
              <a:buNone/>
              <a:defRPr/>
            </a:lvl3pPr>
            <a:lvl4pPr marL="842963" indent="0">
              <a:buNone/>
              <a:defRPr/>
            </a:lvl4pPr>
            <a:lvl5pPr marL="1117600" indent="0">
              <a:buNone/>
              <a:defRPr/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26" name="Platshållare för text 12">
            <a:extLst>
              <a:ext uri="{FF2B5EF4-FFF2-40B4-BE49-F238E27FC236}">
                <a16:creationId xmlns:a16="http://schemas.microsoft.com/office/drawing/2014/main" id="{42FEDCD4-C1F1-44A8-90AA-7085E81A3F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92902" y="4585954"/>
            <a:ext cx="864000" cy="8640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txBody>
          <a:bodyPr lIns="0" tIns="0" rIns="0" anchor="ctr" anchorCtr="0">
            <a:normAutofit/>
          </a:bodyPr>
          <a:lstStyle>
            <a:lvl1pPr marL="0" indent="0" algn="ctr">
              <a:lnSpc>
                <a:spcPct val="88000"/>
              </a:lnSpc>
              <a:spcBef>
                <a:spcPts val="0"/>
              </a:spcBef>
              <a:buNone/>
              <a:defRPr sz="1500" b="1" spc="-20" baseline="0">
                <a:solidFill>
                  <a:schemeClr val="bg1"/>
                </a:solidFill>
                <a:latin typeface="+mj-lt"/>
              </a:defRPr>
            </a:lvl1pPr>
            <a:lvl2pPr marL="307975" indent="0">
              <a:buNone/>
              <a:defRPr/>
            </a:lvl2pPr>
            <a:lvl3pPr marL="581025" indent="0">
              <a:buNone/>
              <a:defRPr/>
            </a:lvl3pPr>
            <a:lvl4pPr marL="842963" indent="0">
              <a:buNone/>
              <a:defRPr/>
            </a:lvl4pPr>
            <a:lvl5pPr marL="1117600" indent="0">
              <a:buNone/>
              <a:defRPr/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12" name="Platshållare för datum 11">
            <a:extLst>
              <a:ext uri="{FF2B5EF4-FFF2-40B4-BE49-F238E27FC236}">
                <a16:creationId xmlns:a16="http://schemas.microsoft.com/office/drawing/2014/main" id="{03DABE4E-1627-499C-A942-1782E2B455AF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fld id="{B29ABFC1-62AE-4C47-8024-C060EA569B91}" type="datetimeFigureOut">
              <a:rPr lang="sv-SE" smtClean="0"/>
              <a:pPr/>
              <a:t>2023-04-21</a:t>
            </a:fld>
            <a:endParaRPr lang="sv-SE" dirty="0"/>
          </a:p>
        </p:txBody>
      </p:sp>
      <p:sp>
        <p:nvSpPr>
          <p:cNvPr id="13" name="Platshållare för sidfot 12">
            <a:extLst>
              <a:ext uri="{FF2B5EF4-FFF2-40B4-BE49-F238E27FC236}">
                <a16:creationId xmlns:a16="http://schemas.microsoft.com/office/drawing/2014/main" id="{0BB38BED-7AB1-4129-967B-9E03293CC1D7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4" name="Platshållare för bildnummer 13">
            <a:extLst>
              <a:ext uri="{FF2B5EF4-FFF2-40B4-BE49-F238E27FC236}">
                <a16:creationId xmlns:a16="http://schemas.microsoft.com/office/drawing/2014/main" id="{434971DF-5A01-4CA7-8DA6-02E1CC999A26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6D65CF54-7555-4CC1-A0FE-D93DC7B5413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8B044E15-291B-4C17-8EE4-FD1220A3D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658932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yft objek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7553A6F7-92A6-45B6-811F-6CE26BF520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0"/>
            <a:ext cx="6076604" cy="6858000"/>
          </a:xfrm>
          <a:prstGeom prst="rect">
            <a:avLst/>
          </a:prstGeom>
          <a:solidFill>
            <a:srgbClr val="DADADA"/>
          </a:solidFill>
        </p:spPr>
        <p:txBody>
          <a:bodyPr lIns="36000" tIns="36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percu" panose="02000803040000020004" pitchFamily="50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percu" panose="02000803040000020004" pitchFamily="50" charset="0"/>
              <a:buNone/>
              <a:tabLst/>
              <a:defRPr/>
            </a:pPr>
            <a:r>
              <a:rPr lang="sv-SE" dirty="0"/>
              <a:t>Infoga bakgrundsbild via Infoga &gt; Bilder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8114D65-25B1-49C2-956F-958862F88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ABFC1-62AE-4C47-8024-C060EA569B91}" type="datetimeFigureOut">
              <a:rPr lang="sv-SE" smtClean="0"/>
              <a:pPr/>
              <a:t>2023-04-21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B74CDD3-2120-47B9-AC95-875FD89C2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5AD29E5-D4B4-4D29-BD8F-ECDA9A6D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CF54-7555-4CC1-A0FE-D93DC7B5413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7" name="Platshållare för text 12">
            <a:extLst>
              <a:ext uri="{FF2B5EF4-FFF2-40B4-BE49-F238E27FC236}">
                <a16:creationId xmlns:a16="http://schemas.microsoft.com/office/drawing/2014/main" id="{7E5E83DC-632F-4748-B427-5D32D9143D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58945" y="2420888"/>
            <a:ext cx="4821032" cy="406334"/>
          </a:xfrm>
          <a:prstGeom prst="rightArrow">
            <a:avLst>
              <a:gd name="adj1" fmla="val 77912"/>
              <a:gd name="adj2" fmla="val 91868"/>
            </a:avLst>
          </a:prstGeom>
          <a:solidFill>
            <a:srgbClr val="F1841D">
              <a:alpha val="80000"/>
            </a:srgbClr>
          </a:solidFill>
          <a:ln>
            <a:noFill/>
          </a:ln>
        </p:spPr>
        <p:txBody>
          <a:bodyPr lIns="72000" tIns="36000" rIns="72000" anchor="ctr" anchorCtr="0">
            <a:normAutofit/>
          </a:bodyPr>
          <a:lstStyle>
            <a:lvl1pPr marL="0" indent="0" algn="l">
              <a:lnSpc>
                <a:spcPct val="88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 marL="307975" indent="0">
              <a:buNone/>
              <a:defRPr/>
            </a:lvl2pPr>
            <a:lvl3pPr marL="581025" indent="0">
              <a:buNone/>
              <a:defRPr/>
            </a:lvl3pPr>
            <a:lvl4pPr marL="842963" indent="0">
              <a:buNone/>
              <a:defRPr/>
            </a:lvl4pPr>
            <a:lvl5pPr marL="1117600" indent="0">
              <a:buNone/>
              <a:defRPr/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31" name="Platshållare för text 12">
            <a:extLst>
              <a:ext uri="{FF2B5EF4-FFF2-40B4-BE49-F238E27FC236}">
                <a16:creationId xmlns:a16="http://schemas.microsoft.com/office/drawing/2014/main" id="{CCB5FDA3-62BE-4D41-8DDE-7AD4DB02866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58945" y="2825426"/>
            <a:ext cx="4821032" cy="406334"/>
          </a:xfrm>
          <a:prstGeom prst="rightArrow">
            <a:avLst>
              <a:gd name="adj1" fmla="val 77912"/>
              <a:gd name="adj2" fmla="val 91868"/>
            </a:avLst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lIns="72000" tIns="36000" rIns="72000" anchor="ctr" anchorCtr="0">
            <a:normAutofit/>
          </a:bodyPr>
          <a:lstStyle>
            <a:lvl1pPr marL="0" indent="0" algn="l">
              <a:lnSpc>
                <a:spcPct val="88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 marL="307975" indent="0">
              <a:buNone/>
              <a:defRPr/>
            </a:lvl2pPr>
            <a:lvl3pPr marL="581025" indent="0">
              <a:buNone/>
              <a:defRPr/>
            </a:lvl3pPr>
            <a:lvl4pPr marL="842963" indent="0">
              <a:buNone/>
              <a:defRPr/>
            </a:lvl4pPr>
            <a:lvl5pPr marL="1117600" indent="0">
              <a:buNone/>
              <a:defRPr/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32" name="Platshållare för text 12">
            <a:extLst>
              <a:ext uri="{FF2B5EF4-FFF2-40B4-BE49-F238E27FC236}">
                <a16:creationId xmlns:a16="http://schemas.microsoft.com/office/drawing/2014/main" id="{A261DE0B-3A2F-42E7-8A7D-379C1C9B9BB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58945" y="3229964"/>
            <a:ext cx="4821032" cy="406334"/>
          </a:xfrm>
          <a:prstGeom prst="rightArrow">
            <a:avLst>
              <a:gd name="adj1" fmla="val 77912"/>
              <a:gd name="adj2" fmla="val 91868"/>
            </a:avLst>
          </a:prstGeom>
          <a:solidFill>
            <a:schemeClr val="accent3">
              <a:alpha val="80000"/>
            </a:schemeClr>
          </a:solidFill>
          <a:ln>
            <a:noFill/>
          </a:ln>
        </p:spPr>
        <p:txBody>
          <a:bodyPr lIns="72000" tIns="36000" rIns="72000" anchor="ctr" anchorCtr="0">
            <a:normAutofit/>
          </a:bodyPr>
          <a:lstStyle>
            <a:lvl1pPr marL="0" indent="0" algn="l">
              <a:lnSpc>
                <a:spcPct val="88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 marL="307975" indent="0">
              <a:buNone/>
              <a:defRPr/>
            </a:lvl2pPr>
            <a:lvl3pPr marL="581025" indent="0">
              <a:buNone/>
              <a:defRPr/>
            </a:lvl3pPr>
            <a:lvl4pPr marL="842963" indent="0">
              <a:buNone/>
              <a:defRPr/>
            </a:lvl4pPr>
            <a:lvl5pPr marL="1117600" indent="0">
              <a:buNone/>
              <a:defRPr/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33" name="Platshållare för text 12">
            <a:extLst>
              <a:ext uri="{FF2B5EF4-FFF2-40B4-BE49-F238E27FC236}">
                <a16:creationId xmlns:a16="http://schemas.microsoft.com/office/drawing/2014/main" id="{3C2DC6A1-D4F3-4A71-834D-07585B4692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58945" y="3634502"/>
            <a:ext cx="4821032" cy="406334"/>
          </a:xfrm>
          <a:prstGeom prst="rightArrow">
            <a:avLst>
              <a:gd name="adj1" fmla="val 77912"/>
              <a:gd name="adj2" fmla="val 91868"/>
            </a:avLst>
          </a:prstGeom>
          <a:solidFill>
            <a:schemeClr val="accent4">
              <a:alpha val="80000"/>
            </a:schemeClr>
          </a:solidFill>
          <a:ln>
            <a:noFill/>
          </a:ln>
        </p:spPr>
        <p:txBody>
          <a:bodyPr lIns="72000" tIns="36000" rIns="72000" anchor="ctr" anchorCtr="0">
            <a:normAutofit/>
          </a:bodyPr>
          <a:lstStyle>
            <a:lvl1pPr marL="0" indent="0" algn="l">
              <a:lnSpc>
                <a:spcPct val="88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 marL="307975" indent="0">
              <a:buNone/>
              <a:defRPr/>
            </a:lvl2pPr>
            <a:lvl3pPr marL="581025" indent="0">
              <a:buNone/>
              <a:defRPr/>
            </a:lvl3pPr>
            <a:lvl4pPr marL="842963" indent="0">
              <a:buNone/>
              <a:defRPr/>
            </a:lvl4pPr>
            <a:lvl5pPr marL="1117600" indent="0">
              <a:buNone/>
              <a:defRPr/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34" name="Platshållare för text 12">
            <a:extLst>
              <a:ext uri="{FF2B5EF4-FFF2-40B4-BE49-F238E27FC236}">
                <a16:creationId xmlns:a16="http://schemas.microsoft.com/office/drawing/2014/main" id="{4E5103F7-512B-44B5-9C22-86AF81B157B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58945" y="4039040"/>
            <a:ext cx="4821032" cy="406334"/>
          </a:xfrm>
          <a:prstGeom prst="rightArrow">
            <a:avLst>
              <a:gd name="adj1" fmla="val 77912"/>
              <a:gd name="adj2" fmla="val 91868"/>
            </a:avLst>
          </a:prstGeom>
          <a:solidFill>
            <a:schemeClr val="tx2">
              <a:alpha val="80000"/>
            </a:schemeClr>
          </a:solidFill>
          <a:ln>
            <a:noFill/>
          </a:ln>
        </p:spPr>
        <p:txBody>
          <a:bodyPr lIns="72000" tIns="36000" rIns="72000" anchor="ctr" anchorCtr="0">
            <a:normAutofit/>
          </a:bodyPr>
          <a:lstStyle>
            <a:lvl1pPr marL="0" indent="0" algn="l">
              <a:lnSpc>
                <a:spcPct val="88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 marL="307975" indent="0">
              <a:buNone/>
              <a:defRPr/>
            </a:lvl2pPr>
            <a:lvl3pPr marL="581025" indent="0">
              <a:buNone/>
              <a:defRPr/>
            </a:lvl3pPr>
            <a:lvl4pPr marL="842963" indent="0">
              <a:buNone/>
              <a:defRPr/>
            </a:lvl4pPr>
            <a:lvl5pPr marL="1117600" indent="0">
              <a:buNone/>
              <a:defRPr/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35" name="Platshållare för text 12">
            <a:extLst>
              <a:ext uri="{FF2B5EF4-FFF2-40B4-BE49-F238E27FC236}">
                <a16:creationId xmlns:a16="http://schemas.microsoft.com/office/drawing/2014/main" id="{706A39C0-8A46-401C-82B4-DB9D5948F9B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58945" y="4443578"/>
            <a:ext cx="4821032" cy="406334"/>
          </a:xfrm>
          <a:prstGeom prst="rightArrow">
            <a:avLst>
              <a:gd name="adj1" fmla="val 77912"/>
              <a:gd name="adj2" fmla="val 91868"/>
            </a:avLst>
          </a:prstGeom>
          <a:solidFill>
            <a:schemeClr val="accent5">
              <a:alpha val="80000"/>
            </a:schemeClr>
          </a:solidFill>
          <a:ln>
            <a:noFill/>
          </a:ln>
        </p:spPr>
        <p:txBody>
          <a:bodyPr lIns="72000" tIns="36000" rIns="72000" anchor="ctr" anchorCtr="0">
            <a:normAutofit/>
          </a:bodyPr>
          <a:lstStyle>
            <a:lvl1pPr marL="0" indent="0" algn="l">
              <a:lnSpc>
                <a:spcPct val="88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 marL="307975" indent="0">
              <a:buNone/>
              <a:defRPr/>
            </a:lvl2pPr>
            <a:lvl3pPr marL="581025" indent="0">
              <a:buNone/>
              <a:defRPr/>
            </a:lvl3pPr>
            <a:lvl4pPr marL="842963" indent="0">
              <a:buNone/>
              <a:defRPr/>
            </a:lvl4pPr>
            <a:lvl5pPr marL="1117600" indent="0">
              <a:buNone/>
              <a:defRPr/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36" name="Platshållare för text 12">
            <a:extLst>
              <a:ext uri="{FF2B5EF4-FFF2-40B4-BE49-F238E27FC236}">
                <a16:creationId xmlns:a16="http://schemas.microsoft.com/office/drawing/2014/main" id="{99A5190E-91F1-4DC2-BA83-A4484772CD9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58945" y="4848116"/>
            <a:ext cx="4821032" cy="406334"/>
          </a:xfrm>
          <a:prstGeom prst="rightArrow">
            <a:avLst>
              <a:gd name="adj1" fmla="val 77912"/>
              <a:gd name="adj2" fmla="val 91868"/>
            </a:avLst>
          </a:prstGeom>
          <a:solidFill>
            <a:schemeClr val="accent6">
              <a:alpha val="80000"/>
            </a:schemeClr>
          </a:solidFill>
          <a:ln>
            <a:noFill/>
          </a:ln>
        </p:spPr>
        <p:txBody>
          <a:bodyPr lIns="72000" tIns="36000" rIns="72000" anchor="ctr" anchorCtr="0">
            <a:normAutofit/>
          </a:bodyPr>
          <a:lstStyle>
            <a:lvl1pPr marL="0" indent="0" algn="l">
              <a:lnSpc>
                <a:spcPct val="88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307975" indent="0">
              <a:buNone/>
              <a:defRPr/>
            </a:lvl2pPr>
            <a:lvl3pPr marL="581025" indent="0">
              <a:buNone/>
              <a:defRPr/>
            </a:lvl3pPr>
            <a:lvl4pPr marL="842963" indent="0">
              <a:buNone/>
              <a:defRPr/>
            </a:lvl4pPr>
            <a:lvl5pPr marL="1117600" indent="0">
              <a:buNone/>
              <a:defRPr/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37" name="Platshållare för text 12">
            <a:extLst>
              <a:ext uri="{FF2B5EF4-FFF2-40B4-BE49-F238E27FC236}">
                <a16:creationId xmlns:a16="http://schemas.microsoft.com/office/drawing/2014/main" id="{319B4B11-FCF1-4B77-84F1-D23B0B5833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58945" y="5252655"/>
            <a:ext cx="4821032" cy="406334"/>
          </a:xfrm>
          <a:prstGeom prst="rightArrow">
            <a:avLst>
              <a:gd name="adj1" fmla="val 77912"/>
              <a:gd name="adj2" fmla="val 91868"/>
            </a:avLst>
          </a:prstGeom>
          <a:solidFill>
            <a:schemeClr val="bg2">
              <a:alpha val="80000"/>
            </a:schemeClr>
          </a:solidFill>
          <a:ln>
            <a:noFill/>
          </a:ln>
        </p:spPr>
        <p:txBody>
          <a:bodyPr lIns="72000" tIns="36000" rIns="72000" anchor="ctr" anchorCtr="0">
            <a:normAutofit/>
          </a:bodyPr>
          <a:lstStyle>
            <a:lvl1pPr marL="0" indent="0" algn="l">
              <a:lnSpc>
                <a:spcPct val="88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 marL="307975" indent="0">
              <a:buNone/>
              <a:defRPr/>
            </a:lvl2pPr>
            <a:lvl3pPr marL="581025" indent="0">
              <a:buNone/>
              <a:defRPr/>
            </a:lvl3pPr>
            <a:lvl4pPr marL="842963" indent="0">
              <a:buNone/>
              <a:defRPr/>
            </a:lvl4pPr>
            <a:lvl5pPr marL="1117600" indent="0">
              <a:buNone/>
              <a:defRPr/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15" name="Platshållare för logga 13">
            <a:extLst>
              <a:ext uri="{FF2B5EF4-FFF2-40B4-BE49-F238E27FC236}">
                <a16:creationId xmlns:a16="http://schemas.microsoft.com/office/drawing/2014/main" id="{6E96EE4A-9B2A-460C-B027-8504B5AF9F3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861200" y="176400"/>
            <a:ext cx="1101600" cy="57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sv-SE" dirty="0"/>
              <a:t> 3,8</a:t>
            </a:r>
          </a:p>
          <a:p>
            <a:pPr lvl="0"/>
            <a:endParaRPr lang="sv-SE" dirty="0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A98BFA15-504C-4FD0-B058-151AAFD465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8945" y="923994"/>
            <a:ext cx="4749024" cy="1057036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och ange rubrik</a:t>
            </a:r>
          </a:p>
        </p:txBody>
      </p:sp>
    </p:spTree>
    <p:extLst>
      <p:ext uri="{BB962C8B-B14F-4D97-AF65-F5344CB8AC3E}">
        <p14:creationId xmlns:p14="http://schemas.microsoft.com/office/powerpoint/2010/main" val="1483824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pa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6441AB24-BBFE-4679-9D39-749504662CE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58944" y="512764"/>
            <a:ext cx="10077369" cy="755649"/>
          </a:xfrm>
        </p:spPr>
        <p:txBody>
          <a:bodyPr anchor="b"/>
          <a:lstStyle>
            <a:lvl1pPr algn="ctr">
              <a:defRPr sz="4200"/>
            </a:lvl1pPr>
          </a:lstStyle>
          <a:p>
            <a:r>
              <a:rPr lang="sv-SE" dirty="0"/>
              <a:t>Klicka och ange rubrik</a:t>
            </a:r>
          </a:p>
        </p:txBody>
      </p:sp>
      <p:sp>
        <p:nvSpPr>
          <p:cNvPr id="15" name="Underrubrik 2">
            <a:extLst>
              <a:ext uri="{FF2B5EF4-FFF2-40B4-BE49-F238E27FC236}">
                <a16:creationId xmlns:a16="http://schemas.microsoft.com/office/drawing/2014/main" id="{7FB5B949-B671-4958-AE42-26D15E37DF4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793626" y="3656748"/>
            <a:ext cx="2466000" cy="432048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1"/>
                </a:solidFill>
                <a:latin typeface="+mn-lt"/>
              </a:defRPr>
            </a:lvl1pPr>
            <a:lvl2pPr>
              <a:defRPr sz="2400">
                <a:latin typeface="+mj-lt"/>
              </a:defRPr>
            </a:lvl2pPr>
            <a:lvl3pPr marL="581025" indent="0">
              <a:buNone/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sv-SE" dirty="0"/>
              <a:t>Ange rubrik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AE5ADC82-5228-42B3-A3C0-F821C4657FA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93626" y="4166458"/>
            <a:ext cx="2466000" cy="1080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2400">
                <a:latin typeface="+mj-lt"/>
              </a:defRPr>
            </a:lvl2pPr>
            <a:lvl3pPr marL="581025" indent="0">
              <a:buNone/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Underrubrik 4">
            <a:extLst>
              <a:ext uri="{FF2B5EF4-FFF2-40B4-BE49-F238E27FC236}">
                <a16:creationId xmlns:a16="http://schemas.microsoft.com/office/drawing/2014/main" id="{4A6F71AD-0376-4477-9083-75561217EB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867355" y="3656748"/>
            <a:ext cx="2466000" cy="432048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1"/>
                </a:solidFill>
                <a:latin typeface="+mn-lt"/>
              </a:defRPr>
            </a:lvl1pPr>
            <a:lvl2pPr>
              <a:defRPr sz="2400">
                <a:latin typeface="+mj-lt"/>
              </a:defRPr>
            </a:lvl2pPr>
            <a:lvl3pPr marL="581025" indent="0">
              <a:buNone/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sv-SE" dirty="0"/>
              <a:t>Ange rubrik</a:t>
            </a:r>
          </a:p>
        </p:txBody>
      </p:sp>
      <p:sp>
        <p:nvSpPr>
          <p:cNvPr id="16" name="Platshållare för text 5">
            <a:extLst>
              <a:ext uri="{FF2B5EF4-FFF2-40B4-BE49-F238E27FC236}">
                <a16:creationId xmlns:a16="http://schemas.microsoft.com/office/drawing/2014/main" id="{DA0141F3-7B61-43FB-A62B-0EE5C5A15FE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867355" y="4166458"/>
            <a:ext cx="2466000" cy="1080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2400">
                <a:latin typeface="+mj-lt"/>
              </a:defRPr>
            </a:lvl2pPr>
            <a:lvl3pPr marL="581025" indent="0">
              <a:buNone/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Underrubrik 6">
            <a:extLst>
              <a:ext uri="{FF2B5EF4-FFF2-40B4-BE49-F238E27FC236}">
                <a16:creationId xmlns:a16="http://schemas.microsoft.com/office/drawing/2014/main" id="{5C67A6DA-D9CC-4AB9-93BF-22D3E37EFE4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941085" y="3656748"/>
            <a:ext cx="2466000" cy="432048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1"/>
                </a:solidFill>
                <a:latin typeface="+mn-lt"/>
              </a:defRPr>
            </a:lvl1pPr>
            <a:lvl2pPr>
              <a:defRPr sz="2400">
                <a:latin typeface="+mj-lt"/>
              </a:defRPr>
            </a:lvl2pPr>
            <a:lvl3pPr marL="581025" indent="0">
              <a:buNone/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sv-SE" dirty="0"/>
              <a:t>Ange rubrik</a:t>
            </a:r>
          </a:p>
        </p:txBody>
      </p:sp>
      <p:sp>
        <p:nvSpPr>
          <p:cNvPr id="18" name="Platshållare för text 7">
            <a:extLst>
              <a:ext uri="{FF2B5EF4-FFF2-40B4-BE49-F238E27FC236}">
                <a16:creationId xmlns:a16="http://schemas.microsoft.com/office/drawing/2014/main" id="{4A1DA127-DC8B-48AE-90BD-F339C532E79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941085" y="4166458"/>
            <a:ext cx="2466000" cy="1080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2400">
                <a:latin typeface="+mj-lt"/>
              </a:defRPr>
            </a:lvl2pPr>
            <a:lvl3pPr marL="581025" indent="0">
              <a:buNone/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DD15D1AE-F0DD-4E13-8673-402F68A13960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2126626" y="2006396"/>
            <a:ext cx="1800000" cy="1670400"/>
          </a:xfrm>
          <a:blipFill>
            <a:blip r:embed="rId2"/>
            <a:stretch>
              <a:fillRect/>
            </a:stretch>
          </a:blipFill>
        </p:spPr>
        <p:txBody>
          <a:bodyPr lIns="36000" tIns="36000">
            <a:noAutofit/>
          </a:bodyPr>
          <a:lstStyle>
            <a:lvl1pPr marL="0" indent="0" algn="ctr">
              <a:spcBef>
                <a:spcPts val="0"/>
              </a:spcBef>
              <a:buNone/>
              <a:defRPr sz="900" b="0" i="0">
                <a:solidFill>
                  <a:schemeClr val="bg2">
                    <a:lumMod val="20000"/>
                    <a:lumOff val="80000"/>
                  </a:schemeClr>
                </a:solidFill>
                <a:latin typeface="Apercu Light" panose="02000506030000020004" pitchFamily="50" charset="0"/>
              </a:defRPr>
            </a:lvl1pPr>
          </a:lstStyle>
          <a:p>
            <a:r>
              <a:rPr lang="sv-SE" dirty="0"/>
              <a:t>Byt ev. bild via ikonen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CBB6DE0C-FBC5-4AFE-A63D-CAD96B793B8A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200355" y="2006396"/>
            <a:ext cx="1800000" cy="1670400"/>
          </a:xfrm>
          <a:blipFill>
            <a:blip r:embed="rId3"/>
            <a:stretch>
              <a:fillRect/>
            </a:stretch>
          </a:blipFill>
        </p:spPr>
        <p:txBody>
          <a:bodyPr lIns="36000" tIns="36000">
            <a:noAutofit/>
          </a:bodyPr>
          <a:lstStyle>
            <a:lvl1pPr marL="0" indent="0" algn="ctr">
              <a:spcBef>
                <a:spcPts val="0"/>
              </a:spcBef>
              <a:buNone/>
              <a:defRPr sz="900" b="0" i="0">
                <a:solidFill>
                  <a:schemeClr val="bg2">
                    <a:lumMod val="20000"/>
                    <a:lumOff val="80000"/>
                  </a:schemeClr>
                </a:solidFill>
                <a:latin typeface="Apercu Light" panose="02000506030000020004" pitchFamily="50" charset="0"/>
              </a:defRPr>
            </a:lvl1pPr>
          </a:lstStyle>
          <a:p>
            <a:r>
              <a:rPr lang="sv-SE" dirty="0"/>
              <a:t>Byt ev. bild via ikonen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25A010C4-064E-49A2-BD0C-BCE541E7B595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8274085" y="2006396"/>
            <a:ext cx="1800000" cy="1670400"/>
          </a:xfrm>
          <a:blipFill>
            <a:blip r:embed="rId4"/>
            <a:stretch>
              <a:fillRect/>
            </a:stretch>
          </a:blipFill>
        </p:spPr>
        <p:txBody>
          <a:bodyPr lIns="36000" tIns="36000">
            <a:noAutofit/>
          </a:bodyPr>
          <a:lstStyle>
            <a:lvl1pPr marL="0" indent="0" algn="ctr">
              <a:spcBef>
                <a:spcPts val="0"/>
              </a:spcBef>
              <a:buNone/>
              <a:defRPr sz="900" b="0" i="0">
                <a:solidFill>
                  <a:schemeClr val="bg2">
                    <a:lumMod val="20000"/>
                    <a:lumOff val="80000"/>
                  </a:schemeClr>
                </a:solidFill>
                <a:latin typeface="Apercu Light" panose="02000506030000020004" pitchFamily="50" charset="0"/>
              </a:defRPr>
            </a:lvl1pPr>
          </a:lstStyle>
          <a:p>
            <a:r>
              <a:rPr lang="sv-SE" dirty="0"/>
              <a:t>Byt ev. bild via ikonen</a:t>
            </a:r>
          </a:p>
        </p:txBody>
      </p:sp>
      <p:cxnSp>
        <p:nvCxnSpPr>
          <p:cNvPr id="11" name="Rak koppling 11">
            <a:extLst>
              <a:ext uri="{FF2B5EF4-FFF2-40B4-BE49-F238E27FC236}">
                <a16:creationId xmlns:a16="http://schemas.microsoft.com/office/drawing/2014/main" id="{F7596C54-F941-4BD9-8E89-53C7768F758C}"/>
              </a:ext>
            </a:extLst>
          </p:cNvPr>
          <p:cNvCxnSpPr/>
          <p:nvPr userDrawn="1"/>
        </p:nvCxnSpPr>
        <p:spPr>
          <a:xfrm>
            <a:off x="4557089" y="1997387"/>
            <a:ext cx="0" cy="331778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koppling 12">
            <a:extLst>
              <a:ext uri="{FF2B5EF4-FFF2-40B4-BE49-F238E27FC236}">
                <a16:creationId xmlns:a16="http://schemas.microsoft.com/office/drawing/2014/main" id="{D209A2DA-8173-4965-BC09-ABC8F5941ED9}"/>
              </a:ext>
            </a:extLst>
          </p:cNvPr>
          <p:cNvCxnSpPr/>
          <p:nvPr userDrawn="1"/>
        </p:nvCxnSpPr>
        <p:spPr>
          <a:xfrm>
            <a:off x="7630819" y="1989138"/>
            <a:ext cx="0" cy="331778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latshållare för datum 14">
            <a:extLst>
              <a:ext uri="{FF2B5EF4-FFF2-40B4-BE49-F238E27FC236}">
                <a16:creationId xmlns:a16="http://schemas.microsoft.com/office/drawing/2014/main" id="{49C03C6D-1D8F-4235-8C94-E05CBC96063D}"/>
              </a:ext>
            </a:extLst>
          </p:cNvPr>
          <p:cNvSpPr>
            <a:spLocks noGrp="1"/>
          </p:cNvSpPr>
          <p:nvPr userDrawn="1">
            <p:ph type="dt" sz="half" idx="40"/>
          </p:nvPr>
        </p:nvSpPr>
        <p:spPr/>
        <p:txBody>
          <a:bodyPr/>
          <a:lstStyle/>
          <a:p>
            <a:fld id="{B29ABFC1-62AE-4C47-8024-C060EA569B91}" type="datetimeFigureOut">
              <a:rPr lang="sv-SE" smtClean="0"/>
              <a:pPr/>
              <a:t>2023-04-21</a:t>
            </a:fld>
            <a:endParaRPr lang="sv-SE" dirty="0"/>
          </a:p>
        </p:txBody>
      </p:sp>
      <p:sp>
        <p:nvSpPr>
          <p:cNvPr id="41" name="Platshållare för sidfot 15">
            <a:extLst>
              <a:ext uri="{FF2B5EF4-FFF2-40B4-BE49-F238E27FC236}">
                <a16:creationId xmlns:a16="http://schemas.microsoft.com/office/drawing/2014/main" id="{D99A03C8-445A-42B8-95A3-7D84CA1C966F}"/>
              </a:ext>
            </a:extLst>
          </p:cNvPr>
          <p:cNvSpPr>
            <a:spLocks noGrp="1"/>
          </p:cNvSpPr>
          <p:nvPr userDrawn="1">
            <p:ph type="ftr" sz="quarter" idx="4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2" name="Platshållare för bildnummer 16">
            <a:extLst>
              <a:ext uri="{FF2B5EF4-FFF2-40B4-BE49-F238E27FC236}">
                <a16:creationId xmlns:a16="http://schemas.microsoft.com/office/drawing/2014/main" id="{6695C333-6F70-412A-A12A-0C0F99453371}"/>
              </a:ext>
            </a:extLst>
          </p:cNvPr>
          <p:cNvSpPr>
            <a:spLocks noGrp="1"/>
          </p:cNvSpPr>
          <p:nvPr userDrawn="1">
            <p:ph type="sldNum" sz="quarter" idx="42"/>
          </p:nvPr>
        </p:nvSpPr>
        <p:spPr/>
        <p:txBody>
          <a:bodyPr/>
          <a:lstStyle/>
          <a:p>
            <a:fld id="{6D65CF54-7555-4CC1-A0FE-D93DC7B5413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6871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5BEF47-9093-410C-B3E7-69415F073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20F22D7-5483-4244-BEA4-69CE50155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ABFC1-62AE-4C47-8024-C060EA569B91}" type="datetimeFigureOut">
              <a:rPr lang="sv-SE" smtClean="0"/>
              <a:t>2023-04-21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3CE1288-302E-474C-A7E4-7B6042B5C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15D2BBD-488B-43CB-A05B-38603EDC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CF54-7555-4CC1-A0FE-D93DC7B5413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925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3369BCEE-6A8F-42FE-BD83-E212FA867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ABFC1-62AE-4C47-8024-C060EA569B91}" type="datetimeFigureOut">
              <a:rPr lang="sv-SE" smtClean="0"/>
              <a:pPr/>
              <a:t>2023-04-21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A5680314-B0B6-4FBA-AE72-3B430F43C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EA4B2BE-E32A-4C3B-820E-F51BB12EE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CF54-7555-4CC1-A0FE-D93DC7B5413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5617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02C748E-AA4A-4887-84A0-27F6B1AC0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25E85B8-A29D-442D-851B-AC1457CC4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DDD2ECA-767F-40AA-BF4D-9D524A3C6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ABFC1-62AE-4C47-8024-C060EA569B91}" type="datetimeFigureOut">
              <a:rPr lang="sv-SE" smtClean="0"/>
              <a:t>2023-04-21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4D66E5B-323A-4551-ADA1-0255EF9E2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C6E55CE-8F1B-49B5-B5C8-63396ADC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CF54-7555-4CC1-A0FE-D93DC7B5413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7090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ubrik 1">
            <a:extLst>
              <a:ext uri="{FF2B5EF4-FFF2-40B4-BE49-F238E27FC236}">
                <a16:creationId xmlns:a16="http://schemas.microsoft.com/office/drawing/2014/main" id="{BBF454AE-1DA7-4FA7-82B6-775FE1302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8944" y="512764"/>
            <a:ext cx="10077369" cy="755649"/>
          </a:xfrm>
        </p:spPr>
        <p:txBody>
          <a:bodyPr anchor="b"/>
          <a:lstStyle>
            <a:lvl1pPr algn="ctr">
              <a:defRPr sz="4200"/>
            </a:lvl1pPr>
          </a:lstStyle>
          <a:p>
            <a:r>
              <a:rPr lang="sv-SE" dirty="0"/>
              <a:t>Klicka och ange rubrik</a:t>
            </a:r>
          </a:p>
        </p:txBody>
      </p:sp>
      <p:sp>
        <p:nvSpPr>
          <p:cNvPr id="24" name="Platshållare för text 2">
            <a:extLst>
              <a:ext uri="{FF2B5EF4-FFF2-40B4-BE49-F238E27FC236}">
                <a16:creationId xmlns:a16="http://schemas.microsoft.com/office/drawing/2014/main" id="{E323E035-2AE7-4249-BC53-1C9886E06C1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477608" y="3925679"/>
            <a:ext cx="3420000" cy="401924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2400">
                <a:latin typeface="+mj-lt"/>
              </a:defRPr>
            </a:lvl2pPr>
            <a:lvl3pPr marL="581025" indent="0">
              <a:buNone/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sv-SE" dirty="0"/>
              <a:t>Klicka och ange e-postadress</a:t>
            </a:r>
          </a:p>
        </p:txBody>
      </p:sp>
      <p:sp>
        <p:nvSpPr>
          <p:cNvPr id="25" name="Platshållare för text 3">
            <a:extLst>
              <a:ext uri="{FF2B5EF4-FFF2-40B4-BE49-F238E27FC236}">
                <a16:creationId xmlns:a16="http://schemas.microsoft.com/office/drawing/2014/main" id="{E4DC65D6-C973-407C-A563-DDEF8D463AE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98910" y="3925679"/>
            <a:ext cx="3420000" cy="401924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2400">
                <a:latin typeface="+mj-lt"/>
              </a:defRPr>
            </a:lvl2pPr>
            <a:lvl3pPr marL="581025" indent="0">
              <a:buNone/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sv-SE" dirty="0"/>
              <a:t>Klicka och ange telefonnummer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AB7B3EC2-62A9-4AFA-BF33-3B96042AC3D3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377608" y="1989138"/>
            <a:ext cx="1620000" cy="162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36000" tIns="36000">
            <a:noAutofit/>
          </a:bodyPr>
          <a:lstStyle>
            <a:lvl1pPr marL="0" indent="0" algn="ctr">
              <a:spcBef>
                <a:spcPts val="0"/>
              </a:spcBef>
              <a:buNone/>
              <a:defRPr sz="900" b="0" i="0">
                <a:solidFill>
                  <a:schemeClr val="tx1"/>
                </a:solidFill>
                <a:latin typeface="Apercu Light" panose="02000506030000020004" pitchFamily="50" charset="0"/>
              </a:defRPr>
            </a:lvl1pPr>
          </a:lstStyle>
          <a:p>
            <a:r>
              <a:rPr lang="sv-SE" dirty="0"/>
              <a:t>Byt ev. bild via ikonen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4520CFBB-24A2-4E14-988F-B0325AA6CC48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7192800" y="1989138"/>
            <a:ext cx="1620000" cy="1620000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36000" tIns="36000">
            <a:noAutofit/>
          </a:bodyPr>
          <a:lstStyle>
            <a:lvl1pPr marL="0" indent="0" algn="ctr">
              <a:spcBef>
                <a:spcPts val="0"/>
              </a:spcBef>
              <a:buNone/>
              <a:defRPr sz="900" b="0" i="0">
                <a:solidFill>
                  <a:schemeClr val="tx1"/>
                </a:solidFill>
                <a:latin typeface="Apercu Light" panose="02000506030000020004" pitchFamily="50" charset="0"/>
              </a:defRPr>
            </a:lvl1pPr>
          </a:lstStyle>
          <a:p>
            <a:r>
              <a:rPr lang="sv-SE" dirty="0"/>
              <a:t>Byt ev. bild via ikonen</a:t>
            </a:r>
          </a:p>
        </p:txBody>
      </p:sp>
      <p:sp>
        <p:nvSpPr>
          <p:cNvPr id="2" name="Platshållare för datum 8">
            <a:extLst>
              <a:ext uri="{FF2B5EF4-FFF2-40B4-BE49-F238E27FC236}">
                <a16:creationId xmlns:a16="http://schemas.microsoft.com/office/drawing/2014/main" id="{0D18E015-347A-4E85-940C-5CBBE6ED0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ABFC1-62AE-4C47-8024-C060EA569B91}" type="datetimeFigureOut">
              <a:rPr lang="sv-SE" smtClean="0"/>
              <a:t>2023-04-21</a:t>
            </a:fld>
            <a:endParaRPr lang="sv-SE"/>
          </a:p>
        </p:txBody>
      </p:sp>
      <p:sp>
        <p:nvSpPr>
          <p:cNvPr id="3" name="Platshållare för sidfot 9">
            <a:extLst>
              <a:ext uri="{FF2B5EF4-FFF2-40B4-BE49-F238E27FC236}">
                <a16:creationId xmlns:a16="http://schemas.microsoft.com/office/drawing/2014/main" id="{E194D77E-EE08-4660-B20F-A2FE64081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10">
            <a:extLst>
              <a:ext uri="{FF2B5EF4-FFF2-40B4-BE49-F238E27FC236}">
                <a16:creationId xmlns:a16="http://schemas.microsoft.com/office/drawing/2014/main" id="{73080673-FC60-4000-A7C0-F30D91F3F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CF54-7555-4CC1-A0FE-D93DC7B5413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6688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D15D1AE-F0DD-4E13-8673-402F68A1396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858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36000" tIns="36000">
            <a:no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bg2">
                    <a:lumMod val="20000"/>
                    <a:lumOff val="80000"/>
                  </a:schemeClr>
                </a:solidFill>
                <a:latin typeface="Apercu Light" panose="02000506030000020004" pitchFamily="50" charset="0"/>
              </a:defRPr>
            </a:lvl1pPr>
          </a:lstStyle>
          <a:p>
            <a:r>
              <a:rPr lang="sv-SE" dirty="0"/>
              <a:t>Infoga bakgrundsbild via Infoga &gt; Bilder (valfritt)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37DEEF34-5987-4420-86B7-765630D2C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945" y="1628775"/>
            <a:ext cx="7560000" cy="1800225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logga 13">
            <a:extLst>
              <a:ext uri="{FF2B5EF4-FFF2-40B4-BE49-F238E27FC236}">
                <a16:creationId xmlns:a16="http://schemas.microsoft.com/office/drawing/2014/main" id="{DFF646B4-0EE6-4093-B0D6-A1EA8A21F5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983600" y="363600"/>
            <a:ext cx="856800" cy="273600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sv-SE" dirty="0"/>
              <a:t> 3,8</a:t>
            </a:r>
          </a:p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6277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D15D1AE-F0DD-4E13-8673-402F68A1396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858000"/>
          </a:xfrm>
          <a:solidFill>
            <a:schemeClr val="accent1"/>
          </a:solidFill>
        </p:spPr>
        <p:txBody>
          <a:bodyPr lIns="36000" tIns="36000">
            <a:no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bg2">
                    <a:lumMod val="20000"/>
                    <a:lumOff val="80000"/>
                  </a:schemeClr>
                </a:solidFill>
                <a:latin typeface="Apercu Light" panose="02000506030000020004" pitchFamily="50" charset="0"/>
              </a:defRPr>
            </a:lvl1pPr>
          </a:lstStyle>
          <a:p>
            <a:r>
              <a:rPr lang="sv-SE" dirty="0"/>
              <a:t>Infoga bakgrundsbild via Infoga &gt; Bilder (valfritt)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37DEEF34-5987-4420-86B7-765630D2C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945" y="1628775"/>
            <a:ext cx="7560000" cy="1800225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logga 13">
            <a:extLst>
              <a:ext uri="{FF2B5EF4-FFF2-40B4-BE49-F238E27FC236}">
                <a16:creationId xmlns:a16="http://schemas.microsoft.com/office/drawing/2014/main" id="{B5F5E7D1-5F01-44E0-B2F9-A8571BA7C5B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983600" y="363600"/>
            <a:ext cx="856800" cy="2736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sv-SE" dirty="0"/>
              <a:t> 3,8</a:t>
            </a:r>
          </a:p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7738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 turk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D15D1AE-F0DD-4E13-8673-402F68A1396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858000"/>
          </a:xfrm>
          <a:solidFill>
            <a:schemeClr val="accent2"/>
          </a:solidFill>
        </p:spPr>
        <p:txBody>
          <a:bodyPr lIns="36000" tIns="36000">
            <a:no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bg2">
                    <a:lumMod val="20000"/>
                    <a:lumOff val="80000"/>
                  </a:schemeClr>
                </a:solidFill>
                <a:latin typeface="Apercu Light" panose="02000506030000020004" pitchFamily="50" charset="0"/>
              </a:defRPr>
            </a:lvl1pPr>
          </a:lstStyle>
          <a:p>
            <a:r>
              <a:rPr lang="sv-SE" dirty="0"/>
              <a:t>Infoga bakgrundsbild via Infoga &gt; Bilder (valfritt)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37DEEF34-5987-4420-86B7-765630D2C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945" y="1628775"/>
            <a:ext cx="7560000" cy="1800225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logga 13">
            <a:extLst>
              <a:ext uri="{FF2B5EF4-FFF2-40B4-BE49-F238E27FC236}">
                <a16:creationId xmlns:a16="http://schemas.microsoft.com/office/drawing/2014/main" id="{33B1B687-F1B0-49A4-A30E-B2EC169E32F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983600" y="363600"/>
            <a:ext cx="856800" cy="2736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sv-SE" dirty="0"/>
              <a:t> 3,8</a:t>
            </a:r>
          </a:p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93838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 grå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D15D1AE-F0DD-4E13-8673-402F68A1396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858000"/>
          </a:xfrm>
          <a:solidFill>
            <a:schemeClr val="bg2"/>
          </a:solidFill>
        </p:spPr>
        <p:txBody>
          <a:bodyPr lIns="36000" tIns="36000">
            <a:no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bg2">
                    <a:lumMod val="20000"/>
                    <a:lumOff val="80000"/>
                  </a:schemeClr>
                </a:solidFill>
                <a:latin typeface="Apercu Light" panose="02000506030000020004" pitchFamily="50" charset="0"/>
              </a:defRPr>
            </a:lvl1pPr>
          </a:lstStyle>
          <a:p>
            <a:r>
              <a:rPr lang="sv-SE" dirty="0"/>
              <a:t>Infoga bakgrundsbild via Infoga &gt; Bilder (valfritt)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37DEEF34-5987-4420-86B7-765630D2C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945" y="1628775"/>
            <a:ext cx="7560000" cy="1800225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logga 13">
            <a:extLst>
              <a:ext uri="{FF2B5EF4-FFF2-40B4-BE49-F238E27FC236}">
                <a16:creationId xmlns:a16="http://schemas.microsoft.com/office/drawing/2014/main" id="{CE43AE68-D80A-423B-99EE-EA78BF1A975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983600" y="363600"/>
            <a:ext cx="856800" cy="2736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sv-SE" dirty="0"/>
              <a:t> 3,8</a:t>
            </a:r>
          </a:p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68187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 blå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D15D1AE-F0DD-4E13-8673-402F68A1396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858000"/>
          </a:xfrm>
          <a:solidFill>
            <a:schemeClr val="accent3"/>
          </a:solidFill>
        </p:spPr>
        <p:txBody>
          <a:bodyPr lIns="36000" tIns="36000">
            <a:no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bg2">
                    <a:lumMod val="20000"/>
                    <a:lumOff val="80000"/>
                  </a:schemeClr>
                </a:solidFill>
                <a:latin typeface="Apercu Light" panose="02000506030000020004" pitchFamily="50" charset="0"/>
              </a:defRPr>
            </a:lvl1pPr>
          </a:lstStyle>
          <a:p>
            <a:r>
              <a:rPr lang="sv-SE" dirty="0"/>
              <a:t>Infoga bakgrundsbild via Infoga &gt; Bilder (valfritt)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37DEEF34-5987-4420-86B7-765630D2C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945" y="1628775"/>
            <a:ext cx="7560000" cy="1800225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logga 13">
            <a:extLst>
              <a:ext uri="{FF2B5EF4-FFF2-40B4-BE49-F238E27FC236}">
                <a16:creationId xmlns:a16="http://schemas.microsoft.com/office/drawing/2014/main" id="{27262934-20ED-4161-B602-00735D8FD21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983600" y="363600"/>
            <a:ext cx="856800" cy="2736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sv-SE" dirty="0"/>
              <a:t> 3,8</a:t>
            </a:r>
          </a:p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58016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a bild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02C748E-AA4A-4887-84A0-27F6B1AC03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6654"/>
            <a:ext cx="5040313" cy="1242484"/>
          </a:xfrm>
        </p:spPr>
        <p:txBody>
          <a:bodyPr anchor="b"/>
          <a:lstStyle>
            <a:lvl1pPr>
              <a:defRPr sz="4200" b="1">
                <a:latin typeface="+mj-lt"/>
              </a:defRPr>
            </a:lvl1pPr>
          </a:lstStyle>
          <a:p>
            <a:r>
              <a:rPr lang="sv-SE" dirty="0"/>
              <a:t>Klicka och ange rubrik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C5A4D0CB-482E-47D2-956E-D2D8442811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349500"/>
            <a:ext cx="5040313" cy="39592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90CB7E5E-ED4C-41FE-9B0A-A5C5A737A9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5227199" cy="6858000"/>
          </a:xfrm>
          <a:solidFill>
            <a:schemeClr val="accent1"/>
          </a:solidFill>
        </p:spPr>
        <p:txBody>
          <a:bodyPr lIns="36000" tIns="36000">
            <a:normAutofit/>
          </a:bodyPr>
          <a:lstStyle>
            <a:lvl1pPr marL="0" indent="0">
              <a:buNone/>
              <a:defRPr sz="1200" i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34192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a bild med textplat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DD15D1AE-F0DD-4E13-8673-402F68A1396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858000"/>
          </a:xfrm>
          <a:solidFill>
            <a:schemeClr val="accent2"/>
          </a:solidFill>
        </p:spPr>
        <p:txBody>
          <a:bodyPr lIns="36000" tIns="36000">
            <a:no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bg2">
                    <a:lumMod val="20000"/>
                    <a:lumOff val="80000"/>
                  </a:schemeClr>
                </a:solidFill>
                <a:latin typeface="Apercu Light" panose="02000506030000020004" pitchFamily="50" charset="0"/>
              </a:defRPr>
            </a:lvl1pPr>
          </a:lstStyle>
          <a:p>
            <a:r>
              <a:rPr lang="sv-SE" dirty="0"/>
              <a:t>Infoga bakgrundsbild via ikonen i mitten eller Infoga &gt; Bilder (valfritt)</a:t>
            </a:r>
          </a:p>
        </p:txBody>
      </p:sp>
      <p:sp>
        <p:nvSpPr>
          <p:cNvPr id="4" name="Platshållare för text 14">
            <a:extLst>
              <a:ext uri="{FF2B5EF4-FFF2-40B4-BE49-F238E27FC236}">
                <a16:creationId xmlns:a16="http://schemas.microsoft.com/office/drawing/2014/main" id="{6AED6B45-E165-47DF-9393-F0A1949C094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55440" y="720000"/>
            <a:ext cx="4341600" cy="5083200"/>
          </a:xfrm>
          <a:solidFill>
            <a:srgbClr val="FFFFFF">
              <a:alpha val="89804"/>
            </a:srgbClr>
          </a:solid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37DEEF34-5987-4420-86B7-765630D2C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998" y="1202457"/>
            <a:ext cx="3431604" cy="714375"/>
          </a:xfrm>
        </p:spPr>
        <p:txBody>
          <a:bodyPr anchor="ctr" anchorCtr="0"/>
          <a:lstStyle>
            <a:lvl1pPr>
              <a:lnSpc>
                <a:spcPct val="80000"/>
              </a:lnSpc>
              <a:defRPr sz="42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AE5ADC82-5228-42B3-A3C0-F821C4657FA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534998" y="2132856"/>
            <a:ext cx="3407106" cy="324036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latin typeface="+mn-lt"/>
              </a:defRPr>
            </a:lvl1pPr>
            <a:lvl2pPr>
              <a:defRPr sz="2400">
                <a:latin typeface="+mj-lt"/>
              </a:defRPr>
            </a:lvl2pPr>
            <a:lvl3pPr marL="581025" indent="0">
              <a:buNone/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logga 13">
            <a:extLst>
              <a:ext uri="{FF2B5EF4-FFF2-40B4-BE49-F238E27FC236}">
                <a16:creationId xmlns:a16="http://schemas.microsoft.com/office/drawing/2014/main" id="{39B3B7BD-94C9-47A2-8A11-C996D5C688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983600" y="363600"/>
            <a:ext cx="856800" cy="2736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sv-SE" dirty="0"/>
              <a:t> 3,8</a:t>
            </a:r>
          </a:p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03758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DD15D1AE-F0DD-4E13-8673-402F68A1396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6096000" cy="3428999"/>
          </a:xfrm>
          <a:solidFill>
            <a:schemeClr val="bg2"/>
          </a:solidFill>
        </p:spPr>
        <p:txBody>
          <a:bodyPr lIns="36000" tIns="36000">
            <a:no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bg2">
                    <a:lumMod val="20000"/>
                    <a:lumOff val="80000"/>
                  </a:schemeClr>
                </a:solidFill>
                <a:latin typeface="Apercu Light" panose="02000506030000020004" pitchFamily="50" charset="0"/>
              </a:defRPr>
            </a:lvl1pPr>
          </a:lstStyle>
          <a:p>
            <a:r>
              <a:rPr lang="sv-SE" dirty="0"/>
              <a:t>Infoga bakgrundsbild via ikonen i mitten eller Infoga &gt; Bilder (valfritt)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BB6DE0C-FBC5-4AFE-A63D-CAD96B793B8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096000" y="0"/>
            <a:ext cx="6096000" cy="3428999"/>
          </a:xfrm>
          <a:solidFill>
            <a:schemeClr val="accent3"/>
          </a:solidFill>
        </p:spPr>
        <p:txBody>
          <a:bodyPr lIns="36000" tIns="36000">
            <a:no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bg2">
                    <a:lumMod val="20000"/>
                    <a:lumOff val="80000"/>
                  </a:schemeClr>
                </a:solidFill>
                <a:latin typeface="Apercu Light" panose="02000506030000020004" pitchFamily="50" charset="0"/>
              </a:defRPr>
            </a:lvl1pPr>
          </a:lstStyle>
          <a:p>
            <a:r>
              <a:rPr lang="sv-SE" dirty="0"/>
              <a:t>Infoga bakgrundsbild via ikonen i mitten eller Infoga &gt; Bilder (valfritt)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5A010C4-064E-49A2-BD0C-BCE541E7B59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0" y="3429001"/>
            <a:ext cx="6096000" cy="3428999"/>
          </a:xfrm>
          <a:solidFill>
            <a:schemeClr val="accent1"/>
          </a:solidFill>
        </p:spPr>
        <p:txBody>
          <a:bodyPr lIns="36000" tIns="36000">
            <a:no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bg2">
                    <a:lumMod val="20000"/>
                    <a:lumOff val="80000"/>
                  </a:schemeClr>
                </a:solidFill>
                <a:latin typeface="Apercu Light" panose="02000506030000020004" pitchFamily="50" charset="0"/>
              </a:defRPr>
            </a:lvl1pPr>
          </a:lstStyle>
          <a:p>
            <a:r>
              <a:rPr lang="sv-SE" dirty="0"/>
              <a:t>Infoga bakgrundsbild via ikonen i mitten eller Infoga &gt; Bilder (valfritt)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7E4C0B4-7688-47B4-A87B-BFECB5EF4B5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096000" y="3429001"/>
            <a:ext cx="6096000" cy="3428999"/>
          </a:xfrm>
          <a:solidFill>
            <a:schemeClr val="accent2"/>
          </a:solidFill>
        </p:spPr>
        <p:txBody>
          <a:bodyPr lIns="36000" tIns="36000">
            <a:no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bg2">
                    <a:lumMod val="20000"/>
                    <a:lumOff val="80000"/>
                  </a:schemeClr>
                </a:solidFill>
                <a:latin typeface="Apercu Light" panose="02000506030000020004" pitchFamily="50" charset="0"/>
              </a:defRPr>
            </a:lvl1pPr>
          </a:lstStyle>
          <a:p>
            <a:r>
              <a:rPr lang="sv-SE" dirty="0"/>
              <a:t>Infoga bakgrundsbild via ikonen i mitten eller Infoga &gt; Bilder (valfritt)</a:t>
            </a:r>
          </a:p>
        </p:txBody>
      </p:sp>
      <p:sp>
        <p:nvSpPr>
          <p:cNvPr id="8" name="Platshållare för logga 13">
            <a:extLst>
              <a:ext uri="{FF2B5EF4-FFF2-40B4-BE49-F238E27FC236}">
                <a16:creationId xmlns:a16="http://schemas.microsoft.com/office/drawing/2014/main" id="{5DFA7B09-E4AA-4209-84EA-FAD28A81BB1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983600" y="363600"/>
            <a:ext cx="856800" cy="2736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sv-SE" dirty="0"/>
              <a:t> 3,8</a:t>
            </a:r>
          </a:p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34683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13F4FF8-9AD7-45AE-B4D5-2450804A1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944" y="923994"/>
            <a:ext cx="10077369" cy="10570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C7FCEA5-5DB4-4B65-8E3F-4A08F5F23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2362292"/>
            <a:ext cx="10077369" cy="37305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3C4C5C-3AD3-4F7A-8856-A6D9A3FED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3437" y="6308725"/>
            <a:ext cx="959416" cy="2520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29ABFC1-62AE-4C47-8024-C060EA569B91}" type="datetimeFigureOut">
              <a:rPr lang="sv-SE" smtClean="0"/>
              <a:pPr/>
              <a:t>2023-04-21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E98652F-34FF-4CCE-81BB-D721225DD8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5560" y="6308725"/>
            <a:ext cx="7972033" cy="2520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262BD5-23B7-45BE-B6C2-752AA8269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04938" y="6308725"/>
            <a:ext cx="943762" cy="2520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D65CF54-7555-4CC1-A0FE-D93DC7B5413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1CF96FC-762D-4556-AFD3-8BFF15C4A18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598" y="177312"/>
            <a:ext cx="1102582" cy="57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8" r:id="rId8"/>
    <p:sldLayoutId id="2147483671" r:id="rId9"/>
    <p:sldLayoutId id="2147483672" r:id="rId10"/>
    <p:sldLayoutId id="2147483678" r:id="rId11"/>
    <p:sldLayoutId id="2147483677" r:id="rId12"/>
    <p:sldLayoutId id="2147483673" r:id="rId13"/>
    <p:sldLayoutId id="2147483654" r:id="rId14"/>
    <p:sldLayoutId id="2147483651" r:id="rId15"/>
    <p:sldLayoutId id="2147483650" r:id="rId16"/>
    <p:sldLayoutId id="2147483655" r:id="rId17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638" indent="-274638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percu" panose="02000803040000020004" pitchFamily="50" charset="0"/>
        <a:buChar char="−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27013" algn="l" defTabSz="914400" rtl="0" eaLnBrk="1" latinLnBrk="0" hangingPunct="1">
        <a:lnSpc>
          <a:spcPct val="100000"/>
        </a:lnSpc>
        <a:spcBef>
          <a:spcPts val="500"/>
        </a:spcBef>
        <a:buClrTx/>
        <a:buFont typeface="Courier New" panose="02070309020205020404" pitchFamily="49" charset="0"/>
        <a:buChar char="­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­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71563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­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­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23" userDrawn="1">
          <p15:clr>
            <a:srgbClr val="F26B43"/>
          </p15:clr>
        </p15:guide>
        <p15:guide id="4" pos="665" userDrawn="1">
          <p15:clr>
            <a:srgbClr val="F26B43"/>
          </p15:clr>
        </p15:guide>
        <p15:guide id="5" pos="7015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orient="horz" pos="1480" userDrawn="1">
          <p15:clr>
            <a:srgbClr val="F26B43"/>
          </p15:clr>
        </p15:guide>
        <p15:guide id="9" orient="horz" pos="1253" userDrawn="1">
          <p15:clr>
            <a:srgbClr val="F26B43"/>
          </p15:clr>
        </p15:guide>
        <p15:guide id="10" orient="horz" pos="799" userDrawn="1">
          <p15:clr>
            <a:srgbClr val="F26B43"/>
          </p15:clr>
        </p15:guide>
        <p15:guide id="11" orient="horz" pos="38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bin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bin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Alma.ohlin@fastighetsagarna.se" TargetMode="External"/><Relationship Id="rId2" Type="http://schemas.openxmlformats.org/officeDocument/2006/relationships/hyperlink" Target="mailto:david.bjornberg@fastighetsagarna.se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bin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tshållare för bild 11" descr="En bild som visar av trä, arbetsbord&#10;&#10;Automatiskt genererad beskrivning">
            <a:extLst>
              <a:ext uri="{FF2B5EF4-FFF2-40B4-BE49-F238E27FC236}">
                <a16:creationId xmlns:a16="http://schemas.microsoft.com/office/drawing/2014/main" id="{3BA96DE0-6E36-22DE-46AE-F7CCD0F8D2C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8000"/>
          </a:xfrm>
          <a:noFill/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766A4F4-738D-D723-8531-A9B0471E3C1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071664" y="415924"/>
            <a:ext cx="8689227" cy="177330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FF2CF39-D268-9801-F693-5E9FB455418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152000" y="615600"/>
            <a:ext cx="1368000" cy="71082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E577F439-0468-40CA-97AE-9E4F66291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696" y="1412776"/>
            <a:ext cx="7128792" cy="849722"/>
          </a:xfrm>
        </p:spPr>
        <p:txBody>
          <a:bodyPr anchor="t"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sv-SE" sz="3600" b="1" dirty="0"/>
              <a:t>Fastighetsföretagarklimatet i Skara   </a:t>
            </a:r>
            <a:br>
              <a:rPr lang="sv-SE" sz="3900" dirty="0"/>
            </a:br>
            <a:endParaRPr lang="sv-SE" sz="3900" dirty="0"/>
          </a:p>
        </p:txBody>
      </p:sp>
    </p:spTree>
    <p:extLst>
      <p:ext uri="{BB962C8B-B14F-4D97-AF65-F5344CB8AC3E}">
        <p14:creationId xmlns:p14="http://schemas.microsoft.com/office/powerpoint/2010/main" val="906321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 descr="En bild som visar inomhus, flera&#10;&#10;Automatiskt genererad beskrivning">
            <a:extLst>
              <a:ext uri="{FF2B5EF4-FFF2-40B4-BE49-F238E27FC236}">
                <a16:creationId xmlns:a16="http://schemas.microsoft.com/office/drawing/2014/main" id="{C8EDAA07-6E0F-4840-AF21-0C5BE8E97F4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72BCBD5-CC03-4F4A-BD37-ADA5F72F40C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55440" y="720000"/>
            <a:ext cx="8784976" cy="5157272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B0F9A616-5C70-4B9F-A609-C22AEA63F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998" y="908721"/>
            <a:ext cx="7945378" cy="1008112"/>
          </a:xfrm>
        </p:spPr>
        <p:txBody>
          <a:bodyPr/>
          <a:lstStyle/>
          <a:p>
            <a:r>
              <a:rPr lang="sv-SE" dirty="0"/>
              <a:t>Förutsättningar för lönsamhet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E385AFC-9E95-416D-90C2-43C7A0C13EF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534998" y="2132856"/>
            <a:ext cx="8233410" cy="3456384"/>
          </a:xfrm>
        </p:spPr>
        <p:txBody>
          <a:bodyPr/>
          <a:lstStyle/>
          <a:p>
            <a:pPr marL="285750" lvl="0" indent="-285750" defTabSz="457200">
              <a:buClrTx/>
              <a:buFont typeface="Arial" pitchFamily="34" charset="0"/>
              <a:buChar char="•"/>
            </a:pPr>
            <a:r>
              <a:rPr lang="sv-SE" sz="2800" dirty="0">
                <a:solidFill>
                  <a:prstClr val="black"/>
                </a:solidFill>
                <a:latin typeface="Calibri" panose="020F0502020204030204"/>
              </a:rPr>
              <a:t>I kommunen finns goda förutsättningar att bedriva lönsam fastighetsverksamhet</a:t>
            </a:r>
          </a:p>
          <a:p>
            <a:pPr marL="285750" lvl="0" indent="-285750" defTabSz="457200">
              <a:buClrTx/>
              <a:buFont typeface="Arial" pitchFamily="34" charset="0"/>
              <a:buChar char="•"/>
            </a:pPr>
            <a:r>
              <a:rPr lang="sv-SE" sz="2800" dirty="0">
                <a:solidFill>
                  <a:prstClr val="black"/>
                </a:solidFill>
                <a:latin typeface="Calibri" panose="020F0502020204030204"/>
              </a:rPr>
              <a:t>Näringslivsklimatet är gynnsamt	</a:t>
            </a:r>
          </a:p>
          <a:p>
            <a:pPr marL="285750" lvl="0" indent="-285750" defTabSz="457200">
              <a:buClrTx/>
              <a:buFont typeface="Arial" pitchFamily="34" charset="0"/>
              <a:buChar char="•"/>
            </a:pPr>
            <a:r>
              <a:rPr lang="sv-SE" sz="2800" dirty="0">
                <a:solidFill>
                  <a:prstClr val="black"/>
                </a:solidFill>
                <a:latin typeface="Calibri" panose="020F0502020204030204"/>
              </a:rPr>
              <a:t>Att köpa fastigheter inom kommunen är en god investering</a:t>
            </a:r>
          </a:p>
          <a:p>
            <a:pPr marL="285750" lvl="0" indent="-285750" defTabSz="457200">
              <a:buClrTx/>
              <a:buFont typeface="Arial" pitchFamily="34" charset="0"/>
              <a:buChar char="•"/>
            </a:pPr>
            <a:r>
              <a:rPr lang="sv-SE" sz="2800" dirty="0">
                <a:solidFill>
                  <a:prstClr val="black"/>
                </a:solidFill>
                <a:latin typeface="Calibri" panose="020F0502020204030204"/>
              </a:rPr>
              <a:t>Konkurrensen med allmännyttan sker på lika villkor</a:t>
            </a:r>
          </a:p>
          <a:p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6964306-E164-414F-A3B3-59131A290A5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0289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AFE16F6-C245-4ECD-A510-70E05BB6E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57980"/>
            <a:ext cx="10077369" cy="1057036"/>
          </a:xfrm>
        </p:spPr>
        <p:txBody>
          <a:bodyPr/>
          <a:lstStyle/>
          <a:p>
            <a:r>
              <a:rPr lang="sv-SE" sz="4000" dirty="0"/>
              <a:t>Förutsättningar för lönsamhet i Skara  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B41115F7-4267-4F45-966E-910304677E6B}"/>
              </a:ext>
            </a:extLst>
          </p:cNvPr>
          <p:cNvSpPr txBox="1"/>
          <p:nvPr/>
        </p:nvSpPr>
        <p:spPr>
          <a:xfrm>
            <a:off x="7824192" y="1101660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Andelar som instämmer i påståendet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5BC6E59-754B-5FD8-A897-5246800FC8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9758223"/>
              </p:ext>
            </p:extLst>
          </p:nvPr>
        </p:nvGraphicFramePr>
        <p:xfrm>
          <a:off x="407368" y="1196753"/>
          <a:ext cx="11305256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97062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4FC7581F-D831-4509-8DA9-705721580730}"/>
              </a:ext>
            </a:extLst>
          </p:cNvPr>
          <p:cNvSpPr txBox="1">
            <a:spLocks/>
          </p:cNvSpPr>
          <p:nvPr/>
        </p:nvSpPr>
        <p:spPr>
          <a:xfrm>
            <a:off x="983432" y="188640"/>
            <a:ext cx="10513168" cy="10570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dirty="0"/>
              <a:t>Förutsättningar för lönsamhet över tid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89F8687-76F2-2E0B-10C0-2924C949BF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9623445"/>
              </p:ext>
            </p:extLst>
          </p:nvPr>
        </p:nvGraphicFramePr>
        <p:xfrm>
          <a:off x="263352" y="1340768"/>
          <a:ext cx="11665296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77280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 descr="En bild som visar utomhus&#10;&#10;Automatiskt genererad beskrivning">
            <a:extLst>
              <a:ext uri="{FF2B5EF4-FFF2-40B4-BE49-F238E27FC236}">
                <a16:creationId xmlns:a16="http://schemas.microsoft.com/office/drawing/2014/main" id="{D650A1EF-86FA-4A15-B817-9F09439E457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68A3DB-A8F7-4E38-BD8C-9EEA3D04268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55440" y="720000"/>
            <a:ext cx="10297144" cy="522928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50775476-EC40-461D-A274-FDE28AA03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998" y="1202457"/>
            <a:ext cx="9241522" cy="498351"/>
          </a:xfrm>
        </p:spPr>
        <p:txBody>
          <a:bodyPr/>
          <a:lstStyle/>
          <a:p>
            <a:r>
              <a:rPr lang="sv-SE" sz="3600" b="1" cap="all" dirty="0">
                <a:solidFill>
                  <a:prstClr val="black"/>
                </a:solidFill>
              </a:rPr>
              <a:t>Service, handläggning och avgifter</a:t>
            </a:r>
            <a:endParaRPr lang="sv-SE" sz="3600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4987810-AF74-4832-AC2D-8A276686E4A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E70303C5-088A-48DE-BF30-77EF467B1E3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559496" y="1916832"/>
            <a:ext cx="7297306" cy="3240361"/>
          </a:xfrm>
        </p:spPr>
        <p:txBody>
          <a:bodyPr/>
          <a:lstStyle/>
          <a:p>
            <a:pPr marL="285750" lvl="0" indent="-285750" defTabSz="457200">
              <a:buClrTx/>
              <a:buFont typeface="Arial" pitchFamily="34" charset="0"/>
              <a:buChar char="•"/>
            </a:pPr>
            <a:r>
              <a:rPr lang="sv-SE" sz="2800" dirty="0">
                <a:solidFill>
                  <a:prstClr val="black"/>
                </a:solidFill>
                <a:latin typeface="Calibri" panose="020F0502020204030204"/>
              </a:rPr>
              <a:t>De allmänna kommunikationerna fungerar väl </a:t>
            </a:r>
          </a:p>
          <a:p>
            <a:pPr marL="285750" lvl="0" indent="-285750" defTabSz="457200">
              <a:buClrTx/>
              <a:buFont typeface="Arial" pitchFamily="34" charset="0"/>
              <a:buChar char="•"/>
            </a:pPr>
            <a:r>
              <a:rPr lang="sv-SE" sz="2800" dirty="0">
                <a:solidFill>
                  <a:prstClr val="black"/>
                </a:solidFill>
                <a:latin typeface="Calibri" panose="020F0502020204030204"/>
              </a:rPr>
              <a:t>De kommunala avgifterna är rimliga 	</a:t>
            </a:r>
          </a:p>
          <a:p>
            <a:pPr marL="285750" lvl="0" indent="-285750" defTabSz="457200">
              <a:buClrTx/>
              <a:buFont typeface="Arial" pitchFamily="34" charset="0"/>
              <a:buChar char="•"/>
            </a:pPr>
            <a:r>
              <a:rPr lang="sv-SE" sz="2800" dirty="0">
                <a:solidFill>
                  <a:prstClr val="black"/>
                </a:solidFill>
                <a:latin typeface="Calibri" panose="020F0502020204030204"/>
              </a:rPr>
              <a:t>Kommunens krav på sophantering är rimliga</a:t>
            </a:r>
          </a:p>
          <a:p>
            <a:pPr marL="285750" lvl="0" indent="-285750" defTabSz="457200">
              <a:buClrTx/>
              <a:buFont typeface="Arial" pitchFamily="34" charset="0"/>
              <a:buChar char="•"/>
            </a:pPr>
            <a:r>
              <a:rPr lang="sv-SE" sz="2800" dirty="0">
                <a:solidFill>
                  <a:prstClr val="black"/>
                </a:solidFill>
                <a:latin typeface="Calibri" panose="020F0502020204030204"/>
              </a:rPr>
              <a:t>Planärenden smidigt i min kommun</a:t>
            </a:r>
          </a:p>
          <a:p>
            <a:pPr marL="285750" lvl="0" indent="-285750" defTabSz="457200">
              <a:buClrTx/>
              <a:buFont typeface="Arial" pitchFamily="34" charset="0"/>
              <a:buChar char="•"/>
            </a:pPr>
            <a:r>
              <a:rPr lang="sv-SE" sz="2800" dirty="0">
                <a:solidFill>
                  <a:prstClr val="black"/>
                </a:solidFill>
                <a:latin typeface="Calibri" panose="020F0502020204030204"/>
              </a:rPr>
              <a:t>Byggärenden fungerar smidigt i min kommun</a:t>
            </a:r>
          </a:p>
          <a:p>
            <a:pPr marL="285750" lvl="0" indent="-285750" defTabSz="457200">
              <a:buClrTx/>
              <a:buFont typeface="Arial" pitchFamily="34" charset="0"/>
              <a:buChar char="•"/>
            </a:pPr>
            <a:r>
              <a:rPr lang="sv-SE" sz="2800" dirty="0">
                <a:solidFill>
                  <a:prstClr val="black"/>
                </a:solidFill>
                <a:latin typeface="Calibri" panose="020F0502020204030204"/>
              </a:rPr>
              <a:t>Handläggningstider inom kommunen är rimliga </a:t>
            </a:r>
          </a:p>
          <a:p>
            <a:pPr marL="285750" lvl="0" indent="-285750" defTabSz="457200">
              <a:buClrTx/>
              <a:buFont typeface="Arial" pitchFamily="34" charset="0"/>
              <a:buChar char="•"/>
            </a:pPr>
            <a:endParaRPr lang="sv-SE" dirty="0">
              <a:solidFill>
                <a:prstClr val="black"/>
              </a:solidFill>
              <a:latin typeface="Calibri" panose="020F0502020204030204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65092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AAFCEAC7-0BCA-49C8-85B8-B68BC7BC0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124062"/>
            <a:ext cx="10945216" cy="1057036"/>
          </a:xfrm>
        </p:spPr>
        <p:txBody>
          <a:bodyPr/>
          <a:lstStyle/>
          <a:p>
            <a:r>
              <a:rPr lang="sv-SE" sz="4000" dirty="0"/>
              <a:t>Service, handläggning och avgifter i Skara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B564977-7CE2-4703-AD62-E88CEA43BCBD}"/>
              </a:ext>
            </a:extLst>
          </p:cNvPr>
          <p:cNvSpPr txBox="1"/>
          <p:nvPr/>
        </p:nvSpPr>
        <p:spPr>
          <a:xfrm>
            <a:off x="8040216" y="1201172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Andelar som instämmer i påståendet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AFAA237-3698-43F8-38F4-14A117FD06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4337348"/>
              </p:ext>
            </p:extLst>
          </p:nvPr>
        </p:nvGraphicFramePr>
        <p:xfrm>
          <a:off x="479376" y="1268760"/>
          <a:ext cx="11233248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337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444282D-EB95-468B-8CA0-3D75F2BCE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548680"/>
            <a:ext cx="10513168" cy="648072"/>
          </a:xfrm>
        </p:spPr>
        <p:txBody>
          <a:bodyPr/>
          <a:lstStyle/>
          <a:p>
            <a:r>
              <a:rPr lang="sv-SE" sz="4000" dirty="0"/>
              <a:t>Service, handläggning och avgifter över tid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75FECDE-DA89-A6BC-0F85-15B4C785EE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252811"/>
              </p:ext>
            </p:extLst>
          </p:nvPr>
        </p:nvGraphicFramePr>
        <p:xfrm>
          <a:off x="263352" y="1196752"/>
          <a:ext cx="11809312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3094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4001965E-FE1E-46ED-8C05-2CD10994A68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1644A90-7E7F-4CB6-8783-2EAC919A88E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55440" y="720000"/>
            <a:ext cx="8424936" cy="3357072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A06DAC64-299D-4914-A9DB-A0E02A3A7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980728"/>
            <a:ext cx="7488832" cy="714375"/>
          </a:xfrm>
        </p:spPr>
        <p:txBody>
          <a:bodyPr/>
          <a:lstStyle/>
          <a:p>
            <a:r>
              <a:rPr lang="sv-SE" dirty="0"/>
              <a:t>Samarbete med kommunen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6A394FF-0FF2-4345-8EC6-EB8A325687C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487488" y="1844824"/>
            <a:ext cx="7776864" cy="2376264"/>
          </a:xfrm>
        </p:spPr>
        <p:txBody>
          <a:bodyPr/>
          <a:lstStyle/>
          <a:p>
            <a:pPr marL="285750" lvl="0" indent="-285750" defTabSz="457200">
              <a:buClrTx/>
              <a:buFont typeface="Arial" pitchFamily="34" charset="0"/>
              <a:buChar char="•"/>
            </a:pPr>
            <a:r>
              <a:rPr lang="sv-SE" sz="2800" dirty="0">
                <a:solidFill>
                  <a:prstClr val="black"/>
                </a:solidFill>
                <a:latin typeface="Calibri" panose="020F0502020204030204"/>
              </a:rPr>
              <a:t>Kommunen informerar om viktiga förändringar</a:t>
            </a:r>
          </a:p>
          <a:p>
            <a:pPr marL="285750" lvl="0" indent="-285750" defTabSz="457200">
              <a:buClrTx/>
              <a:buFont typeface="Arial" pitchFamily="34" charset="0"/>
              <a:buChar char="•"/>
            </a:pPr>
            <a:r>
              <a:rPr lang="sv-SE" sz="2800" dirty="0">
                <a:solidFill>
                  <a:prstClr val="black"/>
                </a:solidFill>
                <a:latin typeface="Calibri" panose="020F0502020204030204"/>
              </a:rPr>
              <a:t>Kontakterna med politiker fungerar bra</a:t>
            </a:r>
          </a:p>
          <a:p>
            <a:pPr marL="285750" lvl="0" indent="-285750" defTabSz="457200">
              <a:buClrTx/>
              <a:buFont typeface="Arial" pitchFamily="34" charset="0"/>
              <a:buChar char="•"/>
            </a:pPr>
            <a:r>
              <a:rPr lang="sv-SE" sz="2800" dirty="0">
                <a:solidFill>
                  <a:prstClr val="black"/>
                </a:solidFill>
                <a:latin typeface="Calibri" panose="020F0502020204030204"/>
              </a:rPr>
              <a:t>Kontakterna med tjänstemän fungerar bra</a:t>
            </a:r>
          </a:p>
          <a:p>
            <a:pPr marL="285750" lvl="0" indent="-285750" defTabSz="457200">
              <a:buClrTx/>
              <a:buFont typeface="Arial" pitchFamily="34" charset="0"/>
              <a:buChar char="•"/>
            </a:pPr>
            <a:r>
              <a:rPr lang="sv-SE" sz="2800" dirty="0">
                <a:solidFill>
                  <a:prstClr val="black"/>
                </a:solidFill>
                <a:latin typeface="Calibri" panose="020F0502020204030204"/>
              </a:rPr>
              <a:t>Kommunen är engagerad i utvecklingen av centrum 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1FAABED-B979-41BF-B5F3-EEEEEB34900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3133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E91916-C9E5-4E11-9AF4-1B5F5927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116632"/>
            <a:ext cx="10077369" cy="1057036"/>
          </a:xfrm>
        </p:spPr>
        <p:txBody>
          <a:bodyPr/>
          <a:lstStyle/>
          <a:p>
            <a:r>
              <a:rPr lang="sv-SE" sz="4000" dirty="0"/>
              <a:t>Samarbete med kommunen i Skara 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070A6F07-B062-48C6-B860-93CD459DBB3E}"/>
              </a:ext>
            </a:extLst>
          </p:cNvPr>
          <p:cNvSpPr txBox="1"/>
          <p:nvPr/>
        </p:nvSpPr>
        <p:spPr>
          <a:xfrm>
            <a:off x="7896200" y="1211342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Andelar som instämmer i påståendet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85BA122-8AFB-6C12-6313-E05F1EDBB5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075820"/>
              </p:ext>
            </p:extLst>
          </p:nvPr>
        </p:nvGraphicFramePr>
        <p:xfrm>
          <a:off x="335360" y="1340769"/>
          <a:ext cx="11305256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24074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4967A24-4F1A-48D3-B749-261B0D2D9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88640"/>
            <a:ext cx="10729192" cy="977282"/>
          </a:xfrm>
        </p:spPr>
        <p:txBody>
          <a:bodyPr/>
          <a:lstStyle/>
          <a:p>
            <a:pPr algn="ctr"/>
            <a:r>
              <a:rPr lang="sv-SE" sz="4000" dirty="0"/>
              <a:t>Samarbete med kommunen över tid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4C57C5B-6638-CC62-DB6C-76DE9B0B5D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6977559"/>
              </p:ext>
            </p:extLst>
          </p:nvPr>
        </p:nvGraphicFramePr>
        <p:xfrm>
          <a:off x="263352" y="1124744"/>
          <a:ext cx="11665296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70947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B0250C2-C7D3-441B-B3A1-0010505AA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-99392"/>
            <a:ext cx="10077369" cy="1057036"/>
          </a:xfrm>
        </p:spPr>
        <p:txBody>
          <a:bodyPr/>
          <a:lstStyle/>
          <a:p>
            <a:r>
              <a:rPr lang="sv-SE" sz="4000" dirty="0"/>
              <a:t>Förändringar sedan 2021 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C211CE9-B83E-4C29-A412-C2FB80AA319E}"/>
              </a:ext>
            </a:extLst>
          </p:cNvPr>
          <p:cNvSpPr txBox="1"/>
          <p:nvPr/>
        </p:nvSpPr>
        <p:spPr>
          <a:xfrm>
            <a:off x="911424" y="957644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Förändringar i procentenheter 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B1CA14B-BB80-45F9-9554-20597ADEC3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80391"/>
              </p:ext>
            </p:extLst>
          </p:nvPr>
        </p:nvGraphicFramePr>
        <p:xfrm>
          <a:off x="441496" y="1412776"/>
          <a:ext cx="1116124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6260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 descr="En bild som visar utomhus, himmel, byggnad, stad&#10;&#10;Automatiskt genererad beskrivning">
            <a:extLst>
              <a:ext uri="{FF2B5EF4-FFF2-40B4-BE49-F238E27FC236}">
                <a16:creationId xmlns:a16="http://schemas.microsoft.com/office/drawing/2014/main" id="{4F9716EC-49B7-449C-9142-5808B67ACD2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5E849DF-49C2-4C8C-A9ED-36B6CB67E9F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2047D69-F2C4-412D-9BE2-FFB2E2589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445" y="1953640"/>
            <a:ext cx="9902139" cy="2483472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69D11AF9-23D3-4E1B-AE12-7E7733ED9A42}"/>
              </a:ext>
            </a:extLst>
          </p:cNvPr>
          <p:cNvSpPr/>
          <p:nvPr/>
        </p:nvSpPr>
        <p:spPr>
          <a:xfrm>
            <a:off x="1703512" y="2420888"/>
            <a:ext cx="93610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i="1" dirty="0"/>
              <a:t>Fastighetsbranschen står genom sina investeringar för mellan </a:t>
            </a:r>
            <a:r>
              <a:rPr lang="sv-SE" sz="2000" b="1" i="1" dirty="0"/>
              <a:t>7 och 8 procent </a:t>
            </a:r>
            <a:r>
              <a:rPr lang="sv-SE" sz="2000" i="1" dirty="0"/>
              <a:t>av Sveriges BNP. Fastighetsföretagen bidrar varje år med </a:t>
            </a:r>
            <a:r>
              <a:rPr lang="sv-SE" sz="2000" b="1" i="1" dirty="0"/>
              <a:t>80 miljarder </a:t>
            </a:r>
            <a:r>
              <a:rPr lang="sv-SE" sz="2000" i="1" dirty="0"/>
              <a:t>i skatt till statskassan. Det är mer pengarna än de totala kostnaderna för hälsovård, sjukvård och social omsorg i statens budget. Totalt bidrar fastighetsföretagen med </a:t>
            </a:r>
            <a:r>
              <a:rPr lang="sv-SE" sz="2000" b="1" i="1" dirty="0"/>
              <a:t>8 procent </a:t>
            </a:r>
            <a:r>
              <a:rPr lang="sv-SE" sz="2000" i="1" dirty="0"/>
              <a:t>av de totala skatteintäkterna varje år.</a:t>
            </a:r>
          </a:p>
        </p:txBody>
      </p:sp>
    </p:spTree>
    <p:extLst>
      <p:ext uri="{BB962C8B-B14F-4D97-AF65-F5344CB8AC3E}">
        <p14:creationId xmlns:p14="http://schemas.microsoft.com/office/powerpoint/2010/main" val="2188134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E25676D6-1EEA-4F77-A138-B6A9DA80C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188640"/>
            <a:ext cx="10801200" cy="936104"/>
          </a:xfrm>
        </p:spPr>
        <p:txBody>
          <a:bodyPr/>
          <a:lstStyle/>
          <a:p>
            <a:r>
              <a:rPr lang="sv-SE" sz="3600" dirty="0"/>
              <a:t>Skillnader mellan Skara och samtliga kommuner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C8A3F39-E628-40BA-BEA1-6AD79637AD18}"/>
              </a:ext>
            </a:extLst>
          </p:cNvPr>
          <p:cNvSpPr txBox="1"/>
          <p:nvPr/>
        </p:nvSpPr>
        <p:spPr>
          <a:xfrm>
            <a:off x="407368" y="1268760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Skillnader i procentenheter 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1989455-5C72-FD68-7D9F-F6B9E4F640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9361881"/>
              </p:ext>
            </p:extLst>
          </p:nvPr>
        </p:nvGraphicFramePr>
        <p:xfrm>
          <a:off x="407368" y="1556792"/>
          <a:ext cx="11593288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14755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E86EC8DE-B05C-4B60-939C-1A4EF7911DF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193E3B0-8EF8-4F1C-B8CC-BF0F53AEAF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45F26A-00D5-47BB-8110-0DE2DEBA2E3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55440" y="719999"/>
            <a:ext cx="10369152" cy="5445305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Rubrik 3">
            <a:extLst>
              <a:ext uri="{FF2B5EF4-FFF2-40B4-BE49-F238E27FC236}">
                <a16:creationId xmlns:a16="http://schemas.microsoft.com/office/drawing/2014/main" id="{11624C19-25F4-492A-B40B-B0A494260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998" y="1058481"/>
            <a:ext cx="8809474" cy="714375"/>
          </a:xfrm>
        </p:spPr>
        <p:txBody>
          <a:bodyPr/>
          <a:lstStyle/>
          <a:p>
            <a:pPr algn="ctr"/>
            <a:r>
              <a:rPr lang="sv-SE" dirty="0"/>
              <a:t>Sammanfattning </a:t>
            </a:r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357BD6A7-49FF-4FDA-8615-2BCD76F7318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401440" y="1577360"/>
            <a:ext cx="9601562" cy="4340480"/>
          </a:xfrm>
        </p:spPr>
        <p:txBody>
          <a:bodyPr/>
          <a:lstStyle/>
          <a:p>
            <a:pPr>
              <a:buClrTx/>
            </a:pPr>
            <a:endParaRPr lang="sv-SE" sz="2800" dirty="0"/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sv-SE" sz="2400" dirty="0"/>
              <a:t>Andelen nöjda minskar i samtliga kommuner. En delförklaring är med största sannolikhet makroekonomisk instabilitet och ökade kostnader. Minskningen är tydlig också i Skara. Med tanke på det låga antalet svarande bör dock alla förändringar tolkas med försiktighet. </a:t>
            </a:r>
          </a:p>
          <a:p>
            <a:pPr>
              <a:buClrTx/>
            </a:pPr>
            <a:endParaRPr lang="sv-SE" sz="2400" dirty="0"/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sv-SE" sz="2400" dirty="0"/>
              <a:t>Jämfört med genomsnittet för samtliga kommuner är fastighetsföretagare i Skara generellt mer nöjda med hantering av plan- och byggärenden. Missnöjet med kommunens avgifter har ökat kraftigt.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endParaRPr lang="sv-SE" sz="2800" dirty="0"/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endParaRPr lang="sv-SE" sz="2800" dirty="0"/>
          </a:p>
          <a:p>
            <a:pPr>
              <a:buClrTx/>
            </a:pPr>
            <a:endParaRPr lang="sv-SE" sz="2800" b="1" dirty="0"/>
          </a:p>
        </p:txBody>
      </p:sp>
    </p:spTree>
    <p:extLst>
      <p:ext uri="{BB962C8B-B14F-4D97-AF65-F5344CB8AC3E}">
        <p14:creationId xmlns:p14="http://schemas.microsoft.com/office/powerpoint/2010/main" val="3549177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E9316EA-CC56-41E8-8017-76B2AF46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Kontakt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866A6A7-BBD0-4F26-8F6C-8F600893F7C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477608" y="3925678"/>
            <a:ext cx="3546384" cy="511433"/>
          </a:xfrm>
        </p:spPr>
        <p:txBody>
          <a:bodyPr/>
          <a:lstStyle/>
          <a:p>
            <a:r>
              <a:rPr lang="sv-SE" dirty="0">
                <a:hlinkClick r:id="rId2"/>
              </a:rPr>
              <a:t>david.bjornberg@fastighetsagarna.se</a:t>
            </a:r>
            <a:endParaRPr lang="sv-SE" dirty="0"/>
          </a:p>
          <a:p>
            <a:r>
              <a:rPr lang="sv-SE" dirty="0"/>
              <a:t>031 – 755 33 03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4269EA-7D78-47AF-93F9-0127FF294FE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98910" y="3925679"/>
            <a:ext cx="3757530" cy="511432"/>
          </a:xfrm>
        </p:spPr>
        <p:txBody>
          <a:bodyPr/>
          <a:lstStyle/>
          <a:p>
            <a:r>
              <a:rPr lang="sv-SE" dirty="0">
                <a:hlinkClick r:id="rId3"/>
              </a:rPr>
              <a:t>Alma.ohlin@fastighetsagarna.se</a:t>
            </a:r>
            <a:r>
              <a:rPr lang="sv-SE" dirty="0"/>
              <a:t> </a:t>
            </a:r>
          </a:p>
          <a:p>
            <a:r>
              <a:rPr lang="sv-SE" dirty="0"/>
              <a:t>0500 – 46 69 42</a:t>
            </a:r>
          </a:p>
        </p:txBody>
      </p:sp>
      <p:pic>
        <p:nvPicPr>
          <p:cNvPr id="8" name="Platshållare för bild 7" descr="En bild som visar person, slips, vägg, inomhus&#10;&#10;Automatiskt genererad beskrivning">
            <a:extLst>
              <a:ext uri="{FF2B5EF4-FFF2-40B4-BE49-F238E27FC236}">
                <a16:creationId xmlns:a16="http://schemas.microsoft.com/office/drawing/2014/main" id="{99179F65-76F7-4570-94A6-02E2C3DD706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latshållare för bild 9" descr="En bild som visar person, kläder, står&#10;&#10;Automatiskt genererad beskrivning">
            <a:extLst>
              <a:ext uri="{FF2B5EF4-FFF2-40B4-BE49-F238E27FC236}">
                <a16:creationId xmlns:a16="http://schemas.microsoft.com/office/drawing/2014/main" id="{97412B50-D844-4F44-855E-813C557F85E9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9022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tshållare för bild 10" descr="En bild som visar spår, utomhus, rad, kantad&#10;&#10;Automatiskt genererad beskrivning">
            <a:extLst>
              <a:ext uri="{FF2B5EF4-FFF2-40B4-BE49-F238E27FC236}">
                <a16:creationId xmlns:a16="http://schemas.microsoft.com/office/drawing/2014/main" id="{69AB80FF-E3AC-4A28-9A84-D2170FF6FFB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Platshållare för bild 16" descr="En bild som visar person, inomhus, personer, grupp&#10;&#10;Automatiskt genererad beskrivning">
            <a:extLst>
              <a:ext uri="{FF2B5EF4-FFF2-40B4-BE49-F238E27FC236}">
                <a16:creationId xmlns:a16="http://schemas.microsoft.com/office/drawing/2014/main" id="{54889A29-2B7D-4F21-8DA6-2DD7D036E7A3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latshållare för bild 12" descr="En bild som visar text, inomhus, vägg, skrivbord&#10;&#10;Automatiskt genererad beskrivning">
            <a:extLst>
              <a:ext uri="{FF2B5EF4-FFF2-40B4-BE49-F238E27FC236}">
                <a16:creationId xmlns:a16="http://schemas.microsoft.com/office/drawing/2014/main" id="{448344C3-61D6-4227-9473-BC165DE7F955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Platshållare för bild 14" descr="En bild som visar text, tecken&#10;&#10;Automatiskt genererad beskrivning">
            <a:extLst>
              <a:ext uri="{FF2B5EF4-FFF2-40B4-BE49-F238E27FC236}">
                <a16:creationId xmlns:a16="http://schemas.microsoft.com/office/drawing/2014/main" id="{166F6BA8-FC40-4A12-B0ED-7B4AE17D1E4B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BAE1259-C6D4-4709-9AAE-3C9CFB3648F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83996" y="1714499"/>
            <a:ext cx="4752000" cy="207004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38D1054B-7412-4C22-83D6-DE509AAFE8B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57663" y="2204864"/>
            <a:ext cx="4752000" cy="2700300"/>
          </a:xfrm>
        </p:spPr>
        <p:txBody>
          <a:bodyPr>
            <a:normAutofit/>
          </a:bodyPr>
          <a:lstStyle/>
          <a:p>
            <a:pPr algn="ctr"/>
            <a:r>
              <a:rPr lang="sv-SE" sz="2800" b="1" dirty="0"/>
              <a:t>Fastighetsbranschen utgör samhällets infrastruktur 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D57C855-2438-480A-B98F-650A89BEF1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55766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705090-61CB-4C09-90D6-334352432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976" y="332656"/>
            <a:ext cx="5040313" cy="738130"/>
          </a:xfrm>
        </p:spPr>
        <p:txBody>
          <a:bodyPr/>
          <a:lstStyle/>
          <a:p>
            <a:r>
              <a:rPr lang="sv-SE" dirty="0"/>
              <a:t>Om undersökningen</a:t>
            </a:r>
          </a:p>
        </p:txBody>
      </p:sp>
      <p:pic>
        <p:nvPicPr>
          <p:cNvPr id="16" name="Platshållare för bild 15" descr="En bild som visar sitter, liten, bord, stor&#10;&#10;Automatiskt genererad beskrivning">
            <a:extLst>
              <a:ext uri="{FF2B5EF4-FFF2-40B4-BE49-F238E27FC236}">
                <a16:creationId xmlns:a16="http://schemas.microsoft.com/office/drawing/2014/main" id="{F2453C71-75F5-4EB3-B27E-8742BA3DF9F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2BB20223-E450-FAA4-F8AB-5B3AC81EBFE1}"/>
              </a:ext>
            </a:extLst>
          </p:cNvPr>
          <p:cNvSpPr txBox="1"/>
          <p:nvPr/>
        </p:nvSpPr>
        <p:spPr>
          <a:xfrm>
            <a:off x="5663952" y="1268760"/>
            <a:ext cx="6240263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Fastighetsföretagarklimatet är en återkommande opinionsundersökning som mäter fastighetsföretagares upplevelser av svenska kommuner. Undersökningen genomfördes första gången år 2006. Sedan 2014 genomförs den vartannat år.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Populationen är medlemmar i Fastighetsägarna GFR. I årets undersökning deltar totalt 763 fastighetsägare i 22 kommuner. I Skara har 14 medlemmar besvarat undersökningen. På grund av få svarande bör resultatet tolkas med försiktighet.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I år genomförs undersökningen av undersökningsföretaget Mistat. Årets undersökning är en webbundersökning.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800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34502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11" descr="En bild som visar text, kvinna, stående&#10;&#10;Automatiskt genererad beskrivning">
            <a:extLst>
              <a:ext uri="{FF2B5EF4-FFF2-40B4-BE49-F238E27FC236}">
                <a16:creationId xmlns:a16="http://schemas.microsoft.com/office/drawing/2014/main" id="{35B65553-F075-4495-9DE3-23DA046C81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1" y="10"/>
            <a:ext cx="6076604" cy="6857990"/>
          </a:xfrm>
          <a:prstGeom prst="rect">
            <a:avLst/>
          </a:prstGeom>
          <a:noFill/>
        </p:spPr>
      </p:pic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689F96A-7ED3-4547-8EE9-2A1766D31E3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0861200" y="176400"/>
            <a:ext cx="1101600" cy="572400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Title 11">
            <a:extLst>
              <a:ext uri="{FF2B5EF4-FFF2-40B4-BE49-F238E27FC236}">
                <a16:creationId xmlns:a16="http://schemas.microsoft.com/office/drawing/2014/main" id="{C83D7C20-B222-421C-8CB2-901516B78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72" y="-47576"/>
            <a:ext cx="5462949" cy="1020352"/>
          </a:xfrm>
        </p:spPr>
        <p:txBody>
          <a:bodyPr/>
          <a:lstStyle/>
          <a:p>
            <a:r>
              <a:rPr lang="sv-SE" sz="3600" dirty="0"/>
              <a:t>Så beräknas resultatet 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55231E36-AC4A-5CE3-E85B-E630465DBF3E}"/>
              </a:ext>
            </a:extLst>
          </p:cNvPr>
          <p:cNvSpPr txBox="1"/>
          <p:nvPr/>
        </p:nvSpPr>
        <p:spPr>
          <a:xfrm>
            <a:off x="356872" y="836712"/>
            <a:ext cx="489654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Respondenterna svarar på följande fråga: "</a:t>
            </a:r>
            <a:r>
              <a:rPr lang="sv-SE" b="1" dirty="0"/>
              <a:t>Om du skulle ge ett helhetsomdöme på hur det är att vara fastighetsägare i din kommun, vilket skulle det vara?”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Skalan går mellan 1 (mycket dåligt) till 5 (mycket bra). Det sammanlagda resultatet ger ett helhetsomdöme jämförbart med ett NKI (nöjd-kund-index).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Kommunerna rankas efter NKI. Ju högre summa, desto bättre helhetsomdöme. Maximalt NKI är 100.  </a:t>
            </a:r>
          </a:p>
          <a:p>
            <a:endParaRPr lang="sv-SE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Respondenterna får också besvara 14 frågor om förutsättningar för lönsamhet, samarbete med kommunen, samt service, handläggning och avgifter. Svaren på dessa frågor korrelerar starkt med helhetsomdömet. </a:t>
            </a:r>
          </a:p>
        </p:txBody>
      </p:sp>
    </p:spTree>
    <p:extLst>
      <p:ext uri="{BB962C8B-B14F-4D97-AF65-F5344CB8AC3E}">
        <p14:creationId xmlns:p14="http://schemas.microsoft.com/office/powerpoint/2010/main" val="245853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F340C063-FC62-403A-AF07-A1E7B23E5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404664"/>
            <a:ext cx="7560000" cy="1800225"/>
          </a:xfrm>
        </p:spPr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Resultatet i Karlstad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6508F6F-A1A6-4E9B-BF4E-FA15FC97B6F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05ACDEA0-B0DC-4580-BB07-A2A371280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024" y="267492"/>
            <a:ext cx="853514" cy="274344"/>
          </a:xfrm>
          <a:prstGeom prst="rect">
            <a:avLst/>
          </a:prstGeom>
        </p:spPr>
      </p:pic>
      <p:sp>
        <p:nvSpPr>
          <p:cNvPr id="10" name="Rubrik 2">
            <a:extLst>
              <a:ext uri="{FF2B5EF4-FFF2-40B4-BE49-F238E27FC236}">
                <a16:creationId xmlns:a16="http://schemas.microsoft.com/office/drawing/2014/main" id="{5FE1BE9C-A02F-419F-8836-DAE4EB4FCAF4}"/>
              </a:ext>
            </a:extLst>
          </p:cNvPr>
          <p:cNvSpPr txBox="1">
            <a:spLocks/>
          </p:cNvSpPr>
          <p:nvPr/>
        </p:nvSpPr>
        <p:spPr>
          <a:xfrm>
            <a:off x="1127448" y="1052736"/>
            <a:ext cx="7560000" cy="18002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Resultatet i Värnamo 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0114223C-346C-4EA9-8903-44CE4D18735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Rubrik 2">
            <a:extLst>
              <a:ext uri="{FF2B5EF4-FFF2-40B4-BE49-F238E27FC236}">
                <a16:creationId xmlns:a16="http://schemas.microsoft.com/office/drawing/2014/main" id="{EB06613A-A7DC-4E59-986C-6017CE431504}"/>
              </a:ext>
            </a:extLst>
          </p:cNvPr>
          <p:cNvSpPr txBox="1">
            <a:spLocks/>
          </p:cNvSpPr>
          <p:nvPr/>
        </p:nvSpPr>
        <p:spPr>
          <a:xfrm>
            <a:off x="623392" y="1772816"/>
            <a:ext cx="7560000" cy="18002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Resultatet i Skara </a:t>
            </a:r>
          </a:p>
        </p:txBody>
      </p:sp>
    </p:spTree>
    <p:extLst>
      <p:ext uri="{BB962C8B-B14F-4D97-AF65-F5344CB8AC3E}">
        <p14:creationId xmlns:p14="http://schemas.microsoft.com/office/powerpoint/2010/main" val="572303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AD0B734D-EB03-31B7-BCDD-6D6D3BDAD797}"/>
              </a:ext>
            </a:extLst>
          </p:cNvPr>
          <p:cNvSpPr txBox="1"/>
          <p:nvPr/>
        </p:nvSpPr>
        <p:spPr>
          <a:xfrm>
            <a:off x="1415480" y="262932"/>
            <a:ext cx="8543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2400" dirty="0">
                <a:latin typeface="+mj-lt"/>
              </a:rPr>
              <a:t>Om du skulle ge ett helhetsomdöme på hur det är att vara fastighetsägare i Skara, vilket skulle det vara? 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F5F9E41-D15B-7E5B-CCBB-BFD0583F6836}"/>
              </a:ext>
            </a:extLst>
          </p:cNvPr>
          <p:cNvSpPr txBox="1"/>
          <p:nvPr/>
        </p:nvSpPr>
        <p:spPr>
          <a:xfrm>
            <a:off x="4871864" y="1167543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/>
              <a:t>NKI: 67.9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CE732F6-341F-8A87-0DE2-806982217B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6679946"/>
              </p:ext>
            </p:extLst>
          </p:nvPr>
        </p:nvGraphicFramePr>
        <p:xfrm>
          <a:off x="839416" y="1629208"/>
          <a:ext cx="10513168" cy="4608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0172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 descr="En bild som visar himmel, utomhus&#10;&#10;Automatiskt genererad beskrivning">
            <a:extLst>
              <a:ext uri="{FF2B5EF4-FFF2-40B4-BE49-F238E27FC236}">
                <a16:creationId xmlns:a16="http://schemas.microsoft.com/office/drawing/2014/main" id="{6B838EE1-52D6-4296-A00F-AF7AE0180CA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27B1E2F-483F-487A-8F47-BF2F086302B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55440" y="720000"/>
            <a:ext cx="4968552" cy="5083200"/>
          </a:xfrm>
        </p:spPr>
        <p:txBody>
          <a:bodyPr/>
          <a:lstStyle/>
          <a:p>
            <a:r>
              <a:rPr lang="sv-SE" dirty="0"/>
              <a:t>1	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D62DE86B-A46D-4B8A-8986-910E3C944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2" y="980728"/>
            <a:ext cx="4344978" cy="714375"/>
          </a:xfrm>
        </p:spPr>
        <p:txBody>
          <a:bodyPr/>
          <a:lstStyle/>
          <a:p>
            <a:r>
              <a:rPr lang="sv-SE" dirty="0"/>
              <a:t>Högst NKI 2023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5071BA9-CD4C-4AD5-A93D-28CCA47109C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sv-SE"/>
          </a:p>
        </p:txBody>
      </p:sp>
      <p:graphicFrame>
        <p:nvGraphicFramePr>
          <p:cNvPr id="11" name="Tabell 10">
            <a:extLst>
              <a:ext uri="{FF2B5EF4-FFF2-40B4-BE49-F238E27FC236}">
                <a16:creationId xmlns:a16="http://schemas.microsoft.com/office/drawing/2014/main" id="{B99FCB1B-2353-4A31-871A-4C410FE1D4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367211"/>
              </p:ext>
            </p:extLst>
          </p:nvPr>
        </p:nvGraphicFramePr>
        <p:xfrm>
          <a:off x="1307467" y="1695103"/>
          <a:ext cx="4416987" cy="3633408"/>
        </p:xfrm>
        <a:graphic>
          <a:graphicData uri="http://schemas.openxmlformats.org/drawingml/2006/table">
            <a:tbl>
              <a:tblPr/>
              <a:tblGrid>
                <a:gridCol w="1472329">
                  <a:extLst>
                    <a:ext uri="{9D8B030D-6E8A-4147-A177-3AD203B41FA5}">
                      <a16:colId xmlns:a16="http://schemas.microsoft.com/office/drawing/2014/main" val="1053616437"/>
                    </a:ext>
                  </a:extLst>
                </a:gridCol>
                <a:gridCol w="1472329">
                  <a:extLst>
                    <a:ext uri="{9D8B030D-6E8A-4147-A177-3AD203B41FA5}">
                      <a16:colId xmlns:a16="http://schemas.microsoft.com/office/drawing/2014/main" val="4196445328"/>
                    </a:ext>
                  </a:extLst>
                </a:gridCol>
                <a:gridCol w="1472329">
                  <a:extLst>
                    <a:ext uri="{9D8B030D-6E8A-4147-A177-3AD203B41FA5}">
                      <a16:colId xmlns:a16="http://schemas.microsoft.com/office/drawing/2014/main" val="4197660042"/>
                    </a:ext>
                  </a:extLst>
                </a:gridCol>
              </a:tblGrid>
              <a:tr h="605568"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Placering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Kommun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NKI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4038323"/>
                  </a:ext>
                </a:extLst>
              </a:tr>
              <a:tr h="605568"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Borås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71,2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6218673"/>
                  </a:ext>
                </a:extLst>
              </a:tr>
              <a:tr h="605568"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Trollhättan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69,7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8984677"/>
                  </a:ext>
                </a:extLst>
              </a:tr>
              <a:tr h="605568"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Varberg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3176102"/>
                  </a:ext>
                </a:extLst>
              </a:tr>
              <a:tr h="605568"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Skövde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69,2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5719828"/>
                  </a:ext>
                </a:extLst>
              </a:tr>
              <a:tr h="605568"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Linköping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69,2</a:t>
                      </a:r>
                      <a:endParaRPr lang="sv-S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3644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9555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CE0E28-C4BB-40E7-BB97-34CBCDE6D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47963"/>
            <a:ext cx="10077369" cy="1004773"/>
          </a:xfrm>
        </p:spPr>
        <p:txBody>
          <a:bodyPr/>
          <a:lstStyle/>
          <a:p>
            <a:pPr algn="ctr"/>
            <a:r>
              <a:rPr lang="sv-SE" sz="4000" dirty="0"/>
              <a:t>NKI - Samtliga kommuner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FF3E2AD-EA6C-0026-DE42-2088B44C85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0558815"/>
              </p:ext>
            </p:extLst>
          </p:nvPr>
        </p:nvGraphicFramePr>
        <p:xfrm>
          <a:off x="407368" y="1052736"/>
          <a:ext cx="1152128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87492614"/>
      </p:ext>
    </p:extLst>
  </p:cSld>
  <p:clrMapOvr>
    <a:masterClrMapping/>
  </p:clrMapOvr>
</p:sld>
</file>

<file path=ppt/theme/theme1.xml><?xml version="1.0" encoding="utf-8"?>
<a:theme xmlns:a="http://schemas.openxmlformats.org/drawingml/2006/main" name="Fastighetsägarna">
  <a:themeElements>
    <a:clrScheme name="Fastighetsägarna">
      <a:dk1>
        <a:srgbClr val="1A1918"/>
      </a:dk1>
      <a:lt1>
        <a:srgbClr val="FFFFFF"/>
      </a:lt1>
      <a:dk2>
        <a:srgbClr val="1A1918"/>
      </a:dk2>
      <a:lt2>
        <a:srgbClr val="9D9D9C"/>
      </a:lt2>
      <a:accent1>
        <a:srgbClr val="F1841D"/>
      </a:accent1>
      <a:accent2>
        <a:srgbClr val="8BCED3"/>
      </a:accent2>
      <a:accent3>
        <a:srgbClr val="00638E"/>
      </a:accent3>
      <a:accent4>
        <a:srgbClr val="6DA92F"/>
      </a:accent4>
      <a:accent5>
        <a:srgbClr val="841C56"/>
      </a:accent5>
      <a:accent6>
        <a:srgbClr val="FCD62B"/>
      </a:accent6>
      <a:hlink>
        <a:srgbClr val="00638E"/>
      </a:hlink>
      <a:folHlink>
        <a:srgbClr val="00638E"/>
      </a:folHlink>
    </a:clrScheme>
    <a:fontScheme name="Fastighetsägarna">
      <a:majorFont>
        <a:latin typeface="Apercu"/>
        <a:ea typeface=""/>
        <a:cs typeface=""/>
      </a:majorFont>
      <a:minorFont>
        <a:latin typeface="Apercu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stighetsägarna - 191216" id="{58CA5061-8C11-4358-9343-90DF9DFDDF37}" vid="{9AB49A9F-3288-4ACF-99D2-A138778FA8E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7e308a4-958a-4c9f-a384-488b3c979472">
      <Terms xmlns="http://schemas.microsoft.com/office/infopath/2007/PartnerControls"/>
    </lcf76f155ced4ddcb4097134ff3c332f>
    <TaxCatchAll xmlns="f04f2332-f522-4a17-ba18-0140f3d9e88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189C7DE96E3CD4A91E00E9E70EC0CF5" ma:contentTypeVersion="10" ma:contentTypeDescription="Skapa ett nytt dokument." ma:contentTypeScope="" ma:versionID="3fb1fb78348cc48e55f21cbda4b78999">
  <xsd:schema xmlns:xsd="http://www.w3.org/2001/XMLSchema" xmlns:xs="http://www.w3.org/2001/XMLSchema" xmlns:p="http://schemas.microsoft.com/office/2006/metadata/properties" xmlns:ns2="c7e308a4-958a-4c9f-a384-488b3c979472" xmlns:ns3="f04f2332-f522-4a17-ba18-0140f3d9e889" targetNamespace="http://schemas.microsoft.com/office/2006/metadata/properties" ma:root="true" ma:fieldsID="98157006aecdd07e1eb286fa9fe3adba" ns2:_="" ns3:_="">
    <xsd:import namespace="c7e308a4-958a-4c9f-a384-488b3c979472"/>
    <xsd:import namespace="f04f2332-f522-4a17-ba18-0140f3d9e8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e308a4-958a-4c9f-a384-488b3c9794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Bildmarkeringar" ma:readOnly="false" ma:fieldId="{5cf76f15-5ced-4ddc-b409-7134ff3c332f}" ma:taxonomyMulti="true" ma:sspId="ed9d6814-c3b0-461e-bdf4-db9ceea45a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4f2332-f522-4a17-ba18-0140f3d9e88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9e8ddd1-f0c2-4860-b592-3435351d2325}" ma:internalName="TaxCatchAll" ma:showField="CatchAllData" ma:web="f04f2332-f522-4a17-ba18-0140f3d9e8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94B626-951A-4A6D-8166-7431E5AB48DA}">
  <ds:schemaRefs>
    <ds:schemaRef ds:uri="http://schemas.microsoft.com/office/2006/metadata/properties"/>
    <ds:schemaRef ds:uri="http://schemas.microsoft.com/office/infopath/2007/PartnerControls"/>
    <ds:schemaRef ds:uri="c7e308a4-958a-4c9f-a384-488b3c979472"/>
    <ds:schemaRef ds:uri="f04f2332-f522-4a17-ba18-0140f3d9e889"/>
  </ds:schemaRefs>
</ds:datastoreItem>
</file>

<file path=customXml/itemProps2.xml><?xml version="1.0" encoding="utf-8"?>
<ds:datastoreItem xmlns:ds="http://schemas.openxmlformats.org/officeDocument/2006/customXml" ds:itemID="{44EA263F-157A-432F-803B-07FAB46220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8974D3-00BD-43AC-B5F2-526DB64E9E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e308a4-958a-4c9f-a384-488b3c979472"/>
    <ds:schemaRef ds:uri="f04f2332-f522-4a17-ba18-0140f3d9e8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14878</TotalTime>
  <Words>569</Words>
  <Application>Microsoft Office PowerPoint</Application>
  <PresentationFormat>Bredbild</PresentationFormat>
  <Paragraphs>89</Paragraphs>
  <Slides>22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22</vt:i4>
      </vt:variant>
    </vt:vector>
  </HeadingPairs>
  <TitlesOfParts>
    <vt:vector size="28" baseType="lpstr">
      <vt:lpstr>Arial</vt:lpstr>
      <vt:lpstr>Courier New</vt:lpstr>
      <vt:lpstr>Calibri</vt:lpstr>
      <vt:lpstr>Apercu Light</vt:lpstr>
      <vt:lpstr>Apercu</vt:lpstr>
      <vt:lpstr>Fastighetsägarna</vt:lpstr>
      <vt:lpstr>Fastighetsföretagarklimatet i Skara    </vt:lpstr>
      <vt:lpstr>PowerPoint-presentation</vt:lpstr>
      <vt:lpstr>PowerPoint-presentation</vt:lpstr>
      <vt:lpstr>Om undersökningen</vt:lpstr>
      <vt:lpstr>Så beräknas resultatet </vt:lpstr>
      <vt:lpstr>Resultatet i Karlstad </vt:lpstr>
      <vt:lpstr>PowerPoint-presentation</vt:lpstr>
      <vt:lpstr>Högst NKI 2023</vt:lpstr>
      <vt:lpstr>NKI - Samtliga kommuner </vt:lpstr>
      <vt:lpstr>Förutsättningar för lönsamhet</vt:lpstr>
      <vt:lpstr>Förutsättningar för lönsamhet i Skara  </vt:lpstr>
      <vt:lpstr>PowerPoint-presentation</vt:lpstr>
      <vt:lpstr>Service, handläggning och avgifter</vt:lpstr>
      <vt:lpstr>Service, handläggning och avgifter i Skara</vt:lpstr>
      <vt:lpstr>Service, handläggning och avgifter över tid </vt:lpstr>
      <vt:lpstr>Samarbete med kommunen</vt:lpstr>
      <vt:lpstr>Samarbete med kommunen i Skara </vt:lpstr>
      <vt:lpstr>Samarbete med kommunen över tid</vt:lpstr>
      <vt:lpstr>Förändringar sedan 2021 </vt:lpstr>
      <vt:lpstr>Skillnader mellan Skara och samtliga kommuner </vt:lpstr>
      <vt:lpstr>Sammanfattning </vt:lpstr>
      <vt:lpstr>Kontakt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Brottslighet mot fastighetsbranschen  En enkätundersökning</dc:title>
  <dc:creator>David Björnberg</dc:creator>
  <cp:lastModifiedBy>Alma Ohlin</cp:lastModifiedBy>
  <cp:revision>372</cp:revision>
  <dcterms:created xsi:type="dcterms:W3CDTF">2020-09-23T09:10:12Z</dcterms:created>
  <dcterms:modified xsi:type="dcterms:W3CDTF">2023-04-21T19:46:42Z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0x0101000189C7DE96E3CD4A91E00E9E70EC0CF5</vt:lpwstr>
  </property>
  <property fmtid="{D5CDD505-2E9C-101B-9397-08002B2CF9AE}" pid="3" name="MediaServiceImageTags">
    <vt:lpwstr/>
  </property>
</Properties>
</file>