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9874250" cy="679767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4AF6E898-D6D4-46D1-8E57-F3447EE28BE1}">
          <p14:sldIdLst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624" autoAdjust="0"/>
  </p:normalViewPr>
  <p:slideViewPr>
    <p:cSldViewPr>
      <p:cViewPr varScale="1">
        <p:scale>
          <a:sx n="74" d="100"/>
          <a:sy n="7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942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593251" y="1"/>
            <a:ext cx="427942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5A635-ED73-4CD0-AEB1-10CEABA83081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27942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593251" y="6456364"/>
            <a:ext cx="427942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C6527-3CD1-4DD6-A287-BF1F149FC1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338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3695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E5EA-4ED4-41ED-9B34-103269C6B655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3695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0174-D594-4F99-B274-7D296F282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1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1524000"/>
            <a:ext cx="6400800" cy="914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981200" y="2971800"/>
            <a:ext cx="2362200" cy="3581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495800" y="2971800"/>
            <a:ext cx="2362200" cy="3581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15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="" xmlns:a16="http://schemas.microsoft.com/office/drawing/2014/main" id="{41EBBA2D-F88A-FD4D-B589-B0F8A8ED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977049-1212-FD43-A399-3F414D541AA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="" xmlns:a16="http://schemas.microsoft.com/office/drawing/2014/main" id="{2DB561A7-0932-7845-B0BA-FC78CE09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="" xmlns:a16="http://schemas.microsoft.com/office/drawing/2014/main" id="{9965FAC8-EB96-FB4D-83E1-B0C52745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E6AC8FA-C509-2B42-B739-0CCED840B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2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0"/>
            <a:ext cx="640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lägga till rubrik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2971800"/>
            <a:ext cx="4876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lägga till brödtext</a:t>
            </a:r>
          </a:p>
        </p:txBody>
      </p:sp>
      <p:pic>
        <p:nvPicPr>
          <p:cNvPr id="1028" name="Picture 16" descr="2Skara_symbol_rod (kopia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638800"/>
            <a:ext cx="4873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7" descr="skara_rod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1430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2747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938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467544" y="1196752"/>
            <a:ext cx="7344816" cy="473707"/>
            <a:chOff x="0" y="0"/>
            <a:chExt cx="2520280" cy="5256583"/>
          </a:xfrm>
          <a:solidFill>
            <a:schemeClr val="accent3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ktangel med rundade hörn 2"/>
            <p:cNvSpPr/>
            <p:nvPr/>
          </p:nvSpPr>
          <p:spPr>
            <a:xfrm>
              <a:off x="0" y="0"/>
              <a:ext cx="2520280" cy="525658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ktangel 3"/>
            <p:cNvSpPr/>
            <p:nvPr/>
          </p:nvSpPr>
          <p:spPr>
            <a:xfrm>
              <a:off x="0" y="820190"/>
              <a:ext cx="2520280" cy="1576974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v-SE" sz="1400" b="1" dirty="0">
                  <a:solidFill>
                    <a:schemeClr val="tx1"/>
                  </a:solidFill>
                </a:rPr>
                <a:t>     Du har rätt att arbeta i en trivsam, säker och hälsosam </a:t>
              </a:r>
              <a:r>
                <a:rPr lang="sv-SE" sz="1400" b="1" dirty="0" smtClean="0">
                  <a:solidFill>
                    <a:schemeClr val="tx1"/>
                  </a:solidFill>
                </a:rPr>
                <a:t>miljö.</a:t>
              </a:r>
              <a:endParaRPr lang="sv-SE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ruta 6"/>
          <p:cNvSpPr txBox="1"/>
          <p:nvPr/>
        </p:nvSpPr>
        <p:spPr>
          <a:xfrm>
            <a:off x="1259632" y="333859"/>
            <a:ext cx="75961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charset="0"/>
                <a:ea typeface="+mj-ea"/>
                <a:cs typeface="+mj-cs"/>
              </a:rPr>
              <a:t>Katedralskolans ordningsregler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charset="0"/>
                <a:ea typeface="+mj-ea"/>
                <a:cs typeface="+mj-cs"/>
              </a:rPr>
              <a:t>som främjar lärande</a:t>
            </a:r>
            <a:endParaRPr lang="sv-SE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Semibold" charset="0"/>
              <a:ea typeface="+mj-ea"/>
              <a:cs typeface="+mj-cs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467544" y="1628801"/>
            <a:ext cx="7351062" cy="692634"/>
            <a:chOff x="144008" y="1008113"/>
            <a:chExt cx="2318355" cy="3415945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Rektangel med rundade hörn 8"/>
            <p:cNvSpPr/>
            <p:nvPr/>
          </p:nvSpPr>
          <p:spPr>
            <a:xfrm>
              <a:off x="144008" y="1008113"/>
              <a:ext cx="2318355" cy="3415945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ktangel 9"/>
            <p:cNvSpPr/>
            <p:nvPr/>
          </p:nvSpPr>
          <p:spPr>
            <a:xfrm>
              <a:off x="209713" y="1403422"/>
              <a:ext cx="2182551" cy="290014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Därför är du skyldig att </a:t>
              </a:r>
              <a:r>
                <a:rPr lang="sv-SE" sz="1200" dirty="0" smtClean="0">
                  <a:solidFill>
                    <a:schemeClr val="tx1"/>
                  </a:solidFill>
                </a:rPr>
                <a:t>visa </a:t>
              </a:r>
              <a:r>
                <a:rPr lang="sv-SE" sz="1200" dirty="0">
                  <a:solidFill>
                    <a:schemeClr val="tx1"/>
                  </a:solidFill>
                </a:rPr>
                <a:t>hänsyn och vara rädd om material och lokaler, uppträda på </a:t>
              </a:r>
              <a:r>
                <a:rPr lang="sv-SE" sz="1200" dirty="0" smtClean="0">
                  <a:solidFill>
                    <a:schemeClr val="tx1"/>
                  </a:solidFill>
                </a:rPr>
                <a:t>ett </a:t>
              </a:r>
              <a:r>
                <a:rPr lang="sv-SE" sz="1200" dirty="0">
                  <a:solidFill>
                    <a:schemeClr val="tx1"/>
                  </a:solidFill>
                </a:rPr>
                <a:t>sätt  </a:t>
              </a:r>
              <a:r>
                <a:rPr lang="sv-SE" sz="1200" dirty="0" smtClean="0">
                  <a:solidFill>
                    <a:schemeClr val="tx1"/>
                  </a:solidFill>
                </a:rPr>
                <a:t>som </a:t>
              </a:r>
              <a:r>
                <a:rPr lang="sv-SE" sz="1200" dirty="0">
                  <a:solidFill>
                    <a:schemeClr val="tx1"/>
                  </a:solidFill>
                </a:rPr>
                <a:t>inte riskerar din egen och andras säkerhet eller </a:t>
              </a:r>
              <a:r>
                <a:rPr lang="sv-SE" sz="1200" dirty="0" smtClean="0">
                  <a:solidFill>
                    <a:schemeClr val="tx1"/>
                  </a:solidFill>
                </a:rPr>
                <a:t>som </a:t>
              </a:r>
              <a:r>
                <a:rPr lang="sv-SE" sz="1200" dirty="0">
                  <a:solidFill>
                    <a:schemeClr val="tx1"/>
                  </a:solidFill>
                </a:rPr>
                <a:t>kan skada andra elever eller personal. </a:t>
              </a:r>
              <a:r>
                <a:rPr lang="sv-SE" sz="1200" dirty="0" smtClean="0">
                  <a:solidFill>
                    <a:schemeClr val="tx1"/>
                  </a:solidFill>
                </a:rPr>
                <a:t>All rökning på skolans område är enligt lag förbjuden.</a:t>
              </a:r>
              <a:endParaRPr lang="sv-SE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470667" y="2586345"/>
            <a:ext cx="7344816" cy="476234"/>
            <a:chOff x="0" y="0"/>
            <a:chExt cx="2520280" cy="5256583"/>
          </a:xfrm>
          <a:solidFill>
            <a:schemeClr val="accent3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" name="Rektangel med rundade hörn 11"/>
            <p:cNvSpPr/>
            <p:nvPr/>
          </p:nvSpPr>
          <p:spPr>
            <a:xfrm>
              <a:off x="0" y="0"/>
              <a:ext cx="2520280" cy="525658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ktangel 12"/>
            <p:cNvSpPr/>
            <p:nvPr/>
          </p:nvSpPr>
          <p:spPr>
            <a:xfrm>
              <a:off x="0" y="807471"/>
              <a:ext cx="2520280" cy="15769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/>
            <a:lstStyle/>
            <a:p>
              <a:pPr>
                <a:defRPr/>
              </a:pPr>
              <a:r>
                <a:rPr lang="sv-SE" sz="1400" b="1" dirty="0">
                  <a:solidFill>
                    <a:schemeClr val="bg1"/>
                  </a:solidFill>
                </a:rPr>
                <a:t>    </a:t>
              </a:r>
              <a:r>
                <a:rPr lang="sv-SE" sz="1400" b="1" dirty="0">
                  <a:solidFill>
                    <a:schemeClr val="tx1"/>
                  </a:solidFill>
                </a:rPr>
                <a:t>Du har rätt att mötas med </a:t>
              </a:r>
              <a:r>
                <a:rPr lang="sv-SE" sz="1400" b="1" dirty="0" smtClean="0">
                  <a:solidFill>
                    <a:schemeClr val="tx1"/>
                  </a:solidFill>
                </a:rPr>
                <a:t>respekt och bli accepterad för den du är.</a:t>
              </a:r>
              <a:endParaRPr lang="sv-S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476222" y="3056651"/>
            <a:ext cx="7342384" cy="697289"/>
            <a:chOff x="144008" y="1008113"/>
            <a:chExt cx="2318355" cy="4178356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Rektangel med rundade hörn 18"/>
            <p:cNvSpPr/>
            <p:nvPr/>
          </p:nvSpPr>
          <p:spPr>
            <a:xfrm>
              <a:off x="144008" y="1008113"/>
              <a:ext cx="2318355" cy="417835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ktangel 19"/>
            <p:cNvSpPr/>
            <p:nvPr/>
          </p:nvSpPr>
          <p:spPr>
            <a:xfrm>
              <a:off x="198236" y="1301758"/>
              <a:ext cx="2252895" cy="359331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/>
            <a:lstStyle/>
            <a:p>
              <a:pPr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Därför är du skyldig att bemöta andra på ett vänligt och kamratligt </a:t>
              </a:r>
              <a:r>
                <a:rPr lang="sv-SE" sz="1200" dirty="0" smtClean="0">
                  <a:solidFill>
                    <a:schemeClr val="tx1"/>
                  </a:solidFill>
                </a:rPr>
                <a:t>sätt. Klassrummet </a:t>
              </a:r>
              <a:r>
                <a:rPr lang="sv-SE" sz="1200" dirty="0">
                  <a:solidFill>
                    <a:schemeClr val="tx1"/>
                  </a:solidFill>
                </a:rPr>
                <a:t>är din </a:t>
              </a:r>
              <a:r>
                <a:rPr lang="sv-SE" sz="1200" dirty="0" smtClean="0">
                  <a:solidFill>
                    <a:schemeClr val="tx1"/>
                  </a:solidFill>
                </a:rPr>
                <a:t>arbetsplats och </a:t>
              </a:r>
              <a:r>
                <a:rPr lang="sv-SE" sz="1200" dirty="0">
                  <a:solidFill>
                    <a:schemeClr val="tx1"/>
                  </a:solidFill>
                </a:rPr>
                <a:t>här talar du i </a:t>
              </a:r>
              <a:r>
                <a:rPr lang="sv-SE" sz="1200" dirty="0" smtClean="0">
                  <a:solidFill>
                    <a:schemeClr val="tx1"/>
                  </a:solidFill>
                </a:rPr>
                <a:t>samtalston. </a:t>
              </a:r>
              <a:r>
                <a:rPr lang="sv-SE" sz="1200" dirty="0">
                  <a:solidFill>
                    <a:schemeClr val="tx1"/>
                  </a:solidFill>
                </a:rPr>
                <a:t>Har du behov av att lämna klassrummet pratar du först med din lärare.</a:t>
              </a: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447254" y="3952668"/>
            <a:ext cx="7344816" cy="495608"/>
            <a:chOff x="0" y="1388761"/>
            <a:chExt cx="2520280" cy="5256583"/>
          </a:xfrm>
          <a:solidFill>
            <a:schemeClr val="accent3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Rektangel med rundade hörn 21"/>
            <p:cNvSpPr/>
            <p:nvPr/>
          </p:nvSpPr>
          <p:spPr>
            <a:xfrm>
              <a:off x="0" y="1388761"/>
              <a:ext cx="2520280" cy="525658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ktangel 22"/>
            <p:cNvSpPr/>
            <p:nvPr/>
          </p:nvSpPr>
          <p:spPr>
            <a:xfrm>
              <a:off x="0" y="1733032"/>
              <a:ext cx="2520280" cy="157697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/>
            <a:lstStyle/>
            <a:p>
              <a:pPr>
                <a:defRPr/>
              </a:pPr>
              <a:r>
                <a:rPr lang="sv-SE" sz="1400" b="1" dirty="0">
                  <a:solidFill>
                    <a:schemeClr val="tx1"/>
                  </a:solidFill>
                </a:rPr>
                <a:t>    Du har rätt att känna dig trygg i skolan. </a:t>
              </a:r>
            </a:p>
          </p:txBody>
        </p:sp>
      </p:grpSp>
      <p:grpSp>
        <p:nvGrpSpPr>
          <p:cNvPr id="35" name="Grupp 34"/>
          <p:cNvGrpSpPr/>
          <p:nvPr/>
        </p:nvGrpSpPr>
        <p:grpSpPr>
          <a:xfrm>
            <a:off x="467544" y="5260179"/>
            <a:ext cx="7346640" cy="391156"/>
            <a:chOff x="-626" y="-168083"/>
            <a:chExt cx="2520906" cy="5256583"/>
          </a:xfrm>
          <a:solidFill>
            <a:schemeClr val="accent3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Rektangel med rundade hörn 35"/>
            <p:cNvSpPr/>
            <p:nvPr/>
          </p:nvSpPr>
          <p:spPr>
            <a:xfrm>
              <a:off x="-626" y="-168083"/>
              <a:ext cx="2520280" cy="525658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ektangel 36"/>
            <p:cNvSpPr/>
            <p:nvPr/>
          </p:nvSpPr>
          <p:spPr>
            <a:xfrm>
              <a:off x="0" y="421132"/>
              <a:ext cx="2520280" cy="157697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/>
            <a:lstStyle/>
            <a:p>
              <a:pPr>
                <a:defRPr/>
              </a:pPr>
              <a:r>
                <a:rPr lang="sv-SE" sz="1400" b="1" dirty="0">
                  <a:solidFill>
                    <a:schemeClr val="bg1"/>
                  </a:solidFill>
                </a:rPr>
                <a:t>    </a:t>
              </a:r>
              <a:r>
                <a:rPr lang="sv-SE" sz="1400" b="1" dirty="0">
                  <a:solidFill>
                    <a:schemeClr val="tx1"/>
                  </a:solidFill>
                </a:rPr>
                <a:t>Du har rätt till god undervisning.</a:t>
              </a:r>
              <a:endParaRPr lang="sv-SE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p 37"/>
          <p:cNvGrpSpPr/>
          <p:nvPr/>
        </p:nvGrpSpPr>
        <p:grpSpPr>
          <a:xfrm>
            <a:off x="465720" y="5646770"/>
            <a:ext cx="7344802" cy="789211"/>
            <a:chOff x="144008" y="1056853"/>
            <a:chExt cx="2318355" cy="4178356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Rektangel med rundade hörn 38"/>
            <p:cNvSpPr/>
            <p:nvPr/>
          </p:nvSpPr>
          <p:spPr>
            <a:xfrm>
              <a:off x="144008" y="1056853"/>
              <a:ext cx="2318355" cy="417835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ktangel 39"/>
            <p:cNvSpPr/>
            <p:nvPr/>
          </p:nvSpPr>
          <p:spPr>
            <a:xfrm>
              <a:off x="189466" y="1408784"/>
              <a:ext cx="2272897" cy="302544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/>
            <a:lstStyle/>
            <a:p>
              <a:pPr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Därför är du skyldig att komma i tid, ha med rätt  material och vara väl förberedd. Du bidrar till att det är arbetsro i </a:t>
              </a:r>
              <a:r>
                <a:rPr lang="sv-SE" sz="1200" dirty="0" smtClean="0">
                  <a:solidFill>
                    <a:schemeClr val="tx1"/>
                  </a:solidFill>
                </a:rPr>
                <a:t>klassrummet. Datorer </a:t>
              </a:r>
              <a:r>
                <a:rPr lang="sv-SE" sz="1200" dirty="0">
                  <a:solidFill>
                    <a:schemeClr val="tx1"/>
                  </a:solidFill>
                </a:rPr>
                <a:t>använder du i klassrummet som ett pedagogiskt verktyg enligt lärarens anvisningar</a:t>
              </a:r>
              <a:r>
                <a:rPr lang="sv-SE" sz="1200" dirty="0" smtClean="0">
                  <a:solidFill>
                    <a:schemeClr val="tx1"/>
                  </a:solidFill>
                </a:rPr>
                <a:t>. All undervisning ska vara mobilfri.</a:t>
              </a:r>
              <a:endParaRPr lang="sv-SE" sz="12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 30"/>
          <p:cNvGrpSpPr/>
          <p:nvPr/>
        </p:nvGrpSpPr>
        <p:grpSpPr>
          <a:xfrm>
            <a:off x="447254" y="4498110"/>
            <a:ext cx="7351062" cy="575950"/>
            <a:chOff x="144008" y="1008113"/>
            <a:chExt cx="2318355" cy="4178356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" name="Rektangel med rundade hörn 31"/>
            <p:cNvSpPr/>
            <p:nvPr/>
          </p:nvSpPr>
          <p:spPr>
            <a:xfrm>
              <a:off x="144008" y="1008113"/>
              <a:ext cx="2318355" cy="417835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ktangel 32"/>
            <p:cNvSpPr/>
            <p:nvPr/>
          </p:nvSpPr>
          <p:spPr>
            <a:xfrm>
              <a:off x="198236" y="1301758"/>
              <a:ext cx="2252895" cy="275357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2860" rIns="30480" bIns="22860" spcCol="1270"/>
            <a:lstStyle/>
            <a:p>
              <a:pPr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Därför är du skyldig att </a:t>
              </a:r>
              <a:r>
                <a:rPr lang="sv-SE" sz="1200" dirty="0" smtClean="0">
                  <a:solidFill>
                    <a:schemeClr val="tx1"/>
                  </a:solidFill>
                </a:rPr>
                <a:t>visa hänsyn, använda ett vårdat språk, ta avstånd från och agera mot all typ av nedlåtande och kränkande behandling.</a:t>
              </a:r>
              <a:endParaRPr lang="sv-SE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6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ål">
  <a:themeElements>
    <a:clrScheme name="GrafisksmallSkarakommu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afisksmallSkarakomm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afisksmallSkarakommu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fisksmallSkarakommu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fisksmallSkarakommu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fisksmallSkarakommu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fisksmallSkarakommu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fisksmallSkarakommu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fisksmallSkarakommu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mål</Template>
  <TotalTime>4742</TotalTime>
  <Words>214</Words>
  <Application>Microsoft Office PowerPoint</Application>
  <PresentationFormat>Bildspel på skärmen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 Semibold</vt:lpstr>
      <vt:lpstr>Times New Roman</vt:lpstr>
      <vt:lpstr>PP mål</vt:lpstr>
      <vt:lpstr>PowerPoint-presentation</vt:lpstr>
    </vt:vector>
  </TitlesOfParts>
  <Company>GöLiSka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Uppföljning - Årsredovisning 2013</dc:title>
  <dc:creator>Ulla-stina Millton</dc:creator>
  <cp:lastModifiedBy>Petra Björk</cp:lastModifiedBy>
  <cp:revision>249</cp:revision>
  <cp:lastPrinted>2019-01-08T10:22:31Z</cp:lastPrinted>
  <dcterms:created xsi:type="dcterms:W3CDTF">2014-03-08T08:40:22Z</dcterms:created>
  <dcterms:modified xsi:type="dcterms:W3CDTF">2019-01-08T10:39:55Z</dcterms:modified>
</cp:coreProperties>
</file>